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3" r:id="rId1"/>
  </p:sldMasterIdLst>
  <p:sldIdLst>
    <p:sldId id="256" r:id="rId2"/>
    <p:sldId id="257" r:id="rId3"/>
    <p:sldId id="258" r:id="rId4"/>
    <p:sldId id="259" r:id="rId5"/>
    <p:sldId id="261" r:id="rId6"/>
    <p:sldId id="262" r:id="rId7"/>
    <p:sldId id="263" r:id="rId8"/>
    <p:sldId id="260" r:id="rId9"/>
    <p:sldId id="264" r:id="rId10"/>
    <p:sldId id="265" r:id="rId11"/>
    <p:sldId id="266" r:id="rId1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1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724178C8-4753-4B6B-ABCC-9B1142CF7D29}" type="datetimeFigureOut">
              <a:rPr lang="ru-RU" smtClean="0"/>
              <a:t>06.02.2022</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9A36E7D-9A76-4E5A-9BFC-4ED5926F731B}" type="slidenum">
              <a:rPr lang="ru-RU" smtClean="0"/>
              <a:t>‹#›</a:t>
            </a:fld>
            <a:endParaRPr lang="ru-RU"/>
          </a:p>
        </p:txBody>
      </p:sp>
    </p:spTree>
    <p:extLst>
      <p:ext uri="{BB962C8B-B14F-4D97-AF65-F5344CB8AC3E}">
        <p14:creationId xmlns:p14="http://schemas.microsoft.com/office/powerpoint/2010/main" val="19790218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24178C8-4753-4B6B-ABCC-9B1142CF7D29}" type="datetimeFigureOut">
              <a:rPr lang="ru-RU" smtClean="0"/>
              <a:t>06.02.2022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9A36E7D-9A76-4E5A-9BFC-4ED5926F731B}" type="slidenum">
              <a:rPr lang="ru-RU" smtClean="0"/>
              <a:t>‹#›</a:t>
            </a:fld>
            <a:endParaRPr lang="ru-RU"/>
          </a:p>
        </p:txBody>
      </p:sp>
    </p:spTree>
    <p:extLst>
      <p:ext uri="{BB962C8B-B14F-4D97-AF65-F5344CB8AC3E}">
        <p14:creationId xmlns:p14="http://schemas.microsoft.com/office/powerpoint/2010/main" val="14505494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24178C8-4753-4B6B-ABCC-9B1142CF7D29}" type="datetimeFigureOut">
              <a:rPr lang="ru-RU" smtClean="0"/>
              <a:t>06.02.2022</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9A36E7D-9A76-4E5A-9BFC-4ED5926F731B}"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356777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724178C8-4753-4B6B-ABCC-9B1142CF7D29}" type="datetimeFigureOut">
              <a:rPr lang="ru-RU" smtClean="0"/>
              <a:t>06.02.2022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9A36E7D-9A76-4E5A-9BFC-4ED5926F731B}" type="slidenum">
              <a:rPr lang="ru-RU" smtClean="0"/>
              <a:t>‹#›</a:t>
            </a:fld>
            <a:endParaRPr lang="ru-RU"/>
          </a:p>
        </p:txBody>
      </p:sp>
    </p:spTree>
    <p:extLst>
      <p:ext uri="{BB962C8B-B14F-4D97-AF65-F5344CB8AC3E}">
        <p14:creationId xmlns:p14="http://schemas.microsoft.com/office/powerpoint/2010/main" val="31375810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724178C8-4753-4B6B-ABCC-9B1142CF7D29}" type="datetimeFigureOut">
              <a:rPr lang="ru-RU" smtClean="0"/>
              <a:t>06.02.2022</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9A36E7D-9A76-4E5A-9BFC-4ED5926F731B}"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646250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724178C8-4753-4B6B-ABCC-9B1142CF7D29}" type="datetimeFigureOut">
              <a:rPr lang="ru-RU" smtClean="0"/>
              <a:t>06.02.2022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9A36E7D-9A76-4E5A-9BFC-4ED5926F731B}" type="slidenum">
              <a:rPr lang="ru-RU" smtClean="0"/>
              <a:t>‹#›</a:t>
            </a:fld>
            <a:endParaRPr lang="ru-RU"/>
          </a:p>
        </p:txBody>
      </p:sp>
    </p:spTree>
    <p:extLst>
      <p:ext uri="{BB962C8B-B14F-4D97-AF65-F5344CB8AC3E}">
        <p14:creationId xmlns:p14="http://schemas.microsoft.com/office/powerpoint/2010/main" val="543860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24178C8-4753-4B6B-ABCC-9B1142CF7D29}" type="datetimeFigureOut">
              <a:rPr lang="ru-RU" smtClean="0"/>
              <a:t>06.02.2022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9A36E7D-9A76-4E5A-9BFC-4ED5926F731B}" type="slidenum">
              <a:rPr lang="ru-RU" smtClean="0"/>
              <a:t>‹#›</a:t>
            </a:fld>
            <a:endParaRPr lang="ru-RU"/>
          </a:p>
        </p:txBody>
      </p:sp>
    </p:spTree>
    <p:extLst>
      <p:ext uri="{BB962C8B-B14F-4D97-AF65-F5344CB8AC3E}">
        <p14:creationId xmlns:p14="http://schemas.microsoft.com/office/powerpoint/2010/main" val="35448907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24178C8-4753-4B6B-ABCC-9B1142CF7D29}" type="datetimeFigureOut">
              <a:rPr lang="ru-RU" smtClean="0"/>
              <a:t>06.02.2022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9A36E7D-9A76-4E5A-9BFC-4ED5926F731B}" type="slidenum">
              <a:rPr lang="ru-RU" smtClean="0"/>
              <a:t>‹#›</a:t>
            </a:fld>
            <a:endParaRPr lang="ru-RU"/>
          </a:p>
        </p:txBody>
      </p:sp>
    </p:spTree>
    <p:extLst>
      <p:ext uri="{BB962C8B-B14F-4D97-AF65-F5344CB8AC3E}">
        <p14:creationId xmlns:p14="http://schemas.microsoft.com/office/powerpoint/2010/main" val="1546969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724178C8-4753-4B6B-ABCC-9B1142CF7D29}" type="datetimeFigureOut">
              <a:rPr lang="ru-RU" smtClean="0"/>
              <a:t>06.02.2022</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9A36E7D-9A76-4E5A-9BFC-4ED5926F731B}" type="slidenum">
              <a:rPr lang="ru-RU" smtClean="0"/>
              <a:t>‹#›</a:t>
            </a:fld>
            <a:endParaRPr lang="ru-RU"/>
          </a:p>
        </p:txBody>
      </p:sp>
    </p:spTree>
    <p:extLst>
      <p:ext uri="{BB962C8B-B14F-4D97-AF65-F5344CB8AC3E}">
        <p14:creationId xmlns:p14="http://schemas.microsoft.com/office/powerpoint/2010/main" val="1973252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724178C8-4753-4B6B-ABCC-9B1142CF7D29}" type="datetimeFigureOut">
              <a:rPr lang="ru-RU" smtClean="0"/>
              <a:t>06.02.2022</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9A36E7D-9A76-4E5A-9BFC-4ED5926F731B}" type="slidenum">
              <a:rPr lang="ru-RU" smtClean="0"/>
              <a:t>‹#›</a:t>
            </a:fld>
            <a:endParaRPr lang="ru-RU"/>
          </a:p>
        </p:txBody>
      </p:sp>
    </p:spTree>
    <p:extLst>
      <p:ext uri="{BB962C8B-B14F-4D97-AF65-F5344CB8AC3E}">
        <p14:creationId xmlns:p14="http://schemas.microsoft.com/office/powerpoint/2010/main" val="3557723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724178C8-4753-4B6B-ABCC-9B1142CF7D29}" type="datetimeFigureOut">
              <a:rPr lang="ru-RU" smtClean="0"/>
              <a:t>06.02.2022</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9A36E7D-9A76-4E5A-9BFC-4ED5926F731B}" type="slidenum">
              <a:rPr lang="ru-RU" smtClean="0"/>
              <a:t>‹#›</a:t>
            </a:fld>
            <a:endParaRPr lang="ru-RU"/>
          </a:p>
        </p:txBody>
      </p:sp>
    </p:spTree>
    <p:extLst>
      <p:ext uri="{BB962C8B-B14F-4D97-AF65-F5344CB8AC3E}">
        <p14:creationId xmlns:p14="http://schemas.microsoft.com/office/powerpoint/2010/main" val="3148593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724178C8-4753-4B6B-ABCC-9B1142CF7D29}" type="datetimeFigureOut">
              <a:rPr lang="ru-RU" smtClean="0"/>
              <a:t>06.02.2022</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9A36E7D-9A76-4E5A-9BFC-4ED5926F731B}" type="slidenum">
              <a:rPr lang="ru-RU" smtClean="0"/>
              <a:t>‹#›</a:t>
            </a:fld>
            <a:endParaRPr lang="ru-RU"/>
          </a:p>
        </p:txBody>
      </p:sp>
    </p:spTree>
    <p:extLst>
      <p:ext uri="{BB962C8B-B14F-4D97-AF65-F5344CB8AC3E}">
        <p14:creationId xmlns:p14="http://schemas.microsoft.com/office/powerpoint/2010/main" val="17787406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724178C8-4753-4B6B-ABCC-9B1142CF7D29}" type="datetimeFigureOut">
              <a:rPr lang="ru-RU" smtClean="0"/>
              <a:t>06.02.2022</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9A36E7D-9A76-4E5A-9BFC-4ED5926F731B}" type="slidenum">
              <a:rPr lang="ru-RU" smtClean="0"/>
              <a:t>‹#›</a:t>
            </a:fld>
            <a:endParaRPr lang="ru-RU"/>
          </a:p>
        </p:txBody>
      </p:sp>
    </p:spTree>
    <p:extLst>
      <p:ext uri="{BB962C8B-B14F-4D97-AF65-F5344CB8AC3E}">
        <p14:creationId xmlns:p14="http://schemas.microsoft.com/office/powerpoint/2010/main" val="859299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4178C8-4753-4B6B-ABCC-9B1142CF7D29}" type="datetimeFigureOut">
              <a:rPr lang="ru-RU" smtClean="0"/>
              <a:t>06.02.2022</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9A36E7D-9A76-4E5A-9BFC-4ED5926F731B}" type="slidenum">
              <a:rPr lang="ru-RU" smtClean="0"/>
              <a:t>‹#›</a:t>
            </a:fld>
            <a:endParaRPr lang="ru-RU"/>
          </a:p>
        </p:txBody>
      </p:sp>
    </p:spTree>
    <p:extLst>
      <p:ext uri="{BB962C8B-B14F-4D97-AF65-F5344CB8AC3E}">
        <p14:creationId xmlns:p14="http://schemas.microsoft.com/office/powerpoint/2010/main" val="2500797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24178C8-4753-4B6B-ABCC-9B1142CF7D29}" type="datetimeFigureOut">
              <a:rPr lang="ru-RU" smtClean="0"/>
              <a:t>06.02.2022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9A36E7D-9A76-4E5A-9BFC-4ED5926F731B}" type="slidenum">
              <a:rPr lang="ru-RU" smtClean="0"/>
              <a:t>‹#›</a:t>
            </a:fld>
            <a:endParaRPr lang="ru-RU"/>
          </a:p>
        </p:txBody>
      </p:sp>
    </p:spTree>
    <p:extLst>
      <p:ext uri="{BB962C8B-B14F-4D97-AF65-F5344CB8AC3E}">
        <p14:creationId xmlns:p14="http://schemas.microsoft.com/office/powerpoint/2010/main" val="4246213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724178C8-4753-4B6B-ABCC-9B1142CF7D29}" type="datetimeFigureOut">
              <a:rPr lang="ru-RU" smtClean="0"/>
              <a:t>06.02.2022</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9A36E7D-9A76-4E5A-9BFC-4ED5926F731B}" type="slidenum">
              <a:rPr lang="ru-RU" smtClean="0"/>
              <a:t>‹#›</a:t>
            </a:fld>
            <a:endParaRPr lang="ru-RU"/>
          </a:p>
        </p:txBody>
      </p:sp>
    </p:spTree>
    <p:extLst>
      <p:ext uri="{BB962C8B-B14F-4D97-AF65-F5344CB8AC3E}">
        <p14:creationId xmlns:p14="http://schemas.microsoft.com/office/powerpoint/2010/main" val="907470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24178C8-4753-4B6B-ABCC-9B1142CF7D29}" type="datetimeFigureOut">
              <a:rPr lang="ru-RU" smtClean="0"/>
              <a:t>06.02.2022</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9A36E7D-9A76-4E5A-9BFC-4ED5926F731B}" type="slidenum">
              <a:rPr lang="ru-RU" smtClean="0"/>
              <a:t>‹#›</a:t>
            </a:fld>
            <a:endParaRPr lang="ru-RU"/>
          </a:p>
        </p:txBody>
      </p:sp>
    </p:spTree>
    <p:extLst>
      <p:ext uri="{BB962C8B-B14F-4D97-AF65-F5344CB8AC3E}">
        <p14:creationId xmlns:p14="http://schemas.microsoft.com/office/powerpoint/2010/main" val="2941094351"/>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 id="2147483738" r:id="rId15"/>
    <p:sldLayoutId id="214748373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449253" y="2085391"/>
            <a:ext cx="8915399" cy="2262781"/>
          </a:xfrm>
        </p:spPr>
        <p:txBody>
          <a:bodyPr>
            <a:normAutofit/>
          </a:bodyPr>
          <a:lstStyle/>
          <a:p>
            <a:pPr algn="just"/>
            <a:r>
              <a:rPr lang="kk-KZ" sz="4000" dirty="0">
                <a:solidFill>
                  <a:srgbClr val="7030A0"/>
                </a:solidFill>
              </a:rPr>
              <a:t>Психологиялық кеңес берудің кезеңдері. Кеңес берудің уақыты мен кеңістігін ұйымдастыру</a:t>
            </a:r>
            <a:endParaRPr lang="ru-RU" sz="4000" dirty="0">
              <a:solidFill>
                <a:srgbClr val="7030A0"/>
              </a:solidFill>
            </a:endParaRPr>
          </a:p>
        </p:txBody>
      </p:sp>
      <p:sp>
        <p:nvSpPr>
          <p:cNvPr id="3" name="Подзаголовок 2"/>
          <p:cNvSpPr>
            <a:spLocks noGrp="1"/>
          </p:cNvSpPr>
          <p:nvPr>
            <p:ph type="subTitle" idx="1"/>
          </p:nvPr>
        </p:nvSpPr>
        <p:spPr/>
        <p:txBody>
          <a:bodyPr>
            <a:normAutofit/>
          </a:bodyPr>
          <a:lstStyle/>
          <a:p>
            <a:r>
              <a:rPr lang="ru-RU" sz="4400" dirty="0" smtClean="0">
                <a:solidFill>
                  <a:srgbClr val="FF0000"/>
                </a:solidFill>
              </a:rPr>
              <a:t>Лекция-3</a:t>
            </a:r>
            <a:endParaRPr lang="ru-RU" sz="4400" dirty="0">
              <a:solidFill>
                <a:srgbClr val="FF0000"/>
              </a:solidFill>
            </a:endParaRPr>
          </a:p>
        </p:txBody>
      </p:sp>
    </p:spTree>
    <p:extLst>
      <p:ext uri="{BB962C8B-B14F-4D97-AF65-F5344CB8AC3E}">
        <p14:creationId xmlns:p14="http://schemas.microsoft.com/office/powerpoint/2010/main" val="34819951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a:t>Кеңес берудің уақыты мен кеңістігін ұйымдастыру</a:t>
            </a:r>
            <a:endParaRPr lang="ru-RU" dirty="0"/>
          </a:p>
        </p:txBody>
      </p:sp>
      <p:sp>
        <p:nvSpPr>
          <p:cNvPr id="3" name="Объект 2"/>
          <p:cNvSpPr>
            <a:spLocks noGrp="1"/>
          </p:cNvSpPr>
          <p:nvPr>
            <p:ph idx="1"/>
          </p:nvPr>
        </p:nvSpPr>
        <p:spPr/>
        <p:txBody>
          <a:bodyPr>
            <a:normAutofit fontScale="85000" lnSpcReduction="20000"/>
          </a:bodyPr>
          <a:lstStyle/>
          <a:p>
            <a:r>
              <a:rPr lang="kk-KZ" dirty="0">
                <a:solidFill>
                  <a:srgbClr val="FF0000"/>
                </a:solidFill>
              </a:rPr>
              <a:t>Кеңес беру тыныш жағдайда, сырттан дауыс естілмейтін кабинетте жүзеге асырылуы тиіс.</a:t>
            </a:r>
            <a:r>
              <a:rPr lang="kk-KZ" dirty="0"/>
              <a:t> Кабинет аса үлкен болмауы керек, тыныш түстерге боялған, жиһаздары ыңғайлы орналастырылған және тым астарлы болмауы тиіс. Жарық клиентке тура түспеуі қажет. Кабинетте үстел, ыңғайлы орындықтар (бірнеше адамды қабылдаған жағдайға үш-төрт орындық, мысалы: клиенттің ата-анасы, ерлі-зайыптылар және т.б.) болуы керек. Релаксация бойынша сабақтар өткізу үшін төсектің болғаны дұрыс. Керегелерге бірнеше сурет ілуге болады, сөрелерге кітап қоюға болады, алайда клинттің зейінін алаңдатпау үшін интерьер тым артық болмауы қажет. Жұмыс орнында аса жеке заттардың (мысалы, отбасылық фото суреттер) немесе кеңес берушінің пайымдауларын бейнелейтін заттардың (мысалы, керегедегі крест) болмағаны жөн. Әр кездесу сайын клиентті сол бір кабинетте қабылдау керек. Бұл оны елеңдетпейді, жаңа жағдайға бейімделуге уақыт кетірмейді, сонымен қатар өзін қауіпсіз сезінуге мүмкіндік береді.</a:t>
            </a:r>
            <a:endParaRPr lang="ru-RU" dirty="0"/>
          </a:p>
          <a:p>
            <a:r>
              <a:rPr lang="kk-KZ" dirty="0">
                <a:solidFill>
                  <a:srgbClr val="FF0000"/>
                </a:solidFill>
              </a:rPr>
              <a:t>Кездесу танысудан басталады</a:t>
            </a:r>
            <a:r>
              <a:rPr lang="kk-KZ" dirty="0"/>
              <a:t>. Бұл жерде белгілі-бір этикетті ұстанған жөн: орнынан тұрып клиентті жарты жолдан күтіп алу, өзін таныстыру, клиенттің өз аты мен тегін атауын өтіну, өзі отырмай тұрып оған орын таңдап отыруға ұсыныс жасау. Клиент өзін еркін сезіну үшін кеңес беруші танысудың алғашқы минуттарынан бастап сипайы, қонақжай қожайын болып көрінуі және өзін табиғи ұстауы тиіс.</a:t>
            </a:r>
            <a:endParaRPr lang="ru-RU" dirty="0"/>
          </a:p>
        </p:txBody>
      </p:sp>
    </p:spTree>
    <p:extLst>
      <p:ext uri="{BB962C8B-B14F-4D97-AF65-F5344CB8AC3E}">
        <p14:creationId xmlns:p14="http://schemas.microsoft.com/office/powerpoint/2010/main" val="41841653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әдебиеттер</a:t>
            </a:r>
            <a:endParaRPr lang="ru-RU" dirty="0"/>
          </a:p>
        </p:txBody>
      </p:sp>
      <p:sp>
        <p:nvSpPr>
          <p:cNvPr id="3" name="Объект 2"/>
          <p:cNvSpPr>
            <a:spLocks noGrp="1"/>
          </p:cNvSpPr>
          <p:nvPr>
            <p:ph idx="1"/>
          </p:nvPr>
        </p:nvSpPr>
        <p:spPr/>
        <p:txBody>
          <a:bodyPr/>
          <a:lstStyle/>
          <a:p>
            <a:pPr marL="0" indent="0">
              <a:buNone/>
            </a:pPr>
            <a:r>
              <a:rPr lang="ru-RU" dirty="0"/>
              <a:t/>
            </a:r>
            <a:br>
              <a:rPr lang="ru-RU" dirty="0"/>
            </a:br>
            <a:r>
              <a:rPr lang="ru-RU" dirty="0"/>
              <a:t>1. Абрамова Г.С. Практическая психология. М.,2001.</a:t>
            </a:r>
            <a:br>
              <a:rPr lang="ru-RU" dirty="0"/>
            </a:br>
            <a:r>
              <a:rPr lang="ru-RU" dirty="0"/>
              <a:t>2. Абрамова Г.С. Психологическое консультирование. М.,2001</a:t>
            </a:r>
            <a:r>
              <a:rPr lang="ru-RU" dirty="0" smtClean="0"/>
              <a:t>.</a:t>
            </a:r>
            <a:r>
              <a:rPr lang="ru-RU" dirty="0"/>
              <a:t/>
            </a:r>
            <a:br>
              <a:rPr lang="ru-RU" dirty="0"/>
            </a:br>
            <a:r>
              <a:rPr lang="ru-RU" dirty="0" smtClean="0"/>
              <a:t>3.Андреева </a:t>
            </a:r>
            <a:r>
              <a:rPr lang="ru-RU" dirty="0"/>
              <a:t>Г.М. Социальная психология. М</a:t>
            </a:r>
            <a:r>
              <a:rPr lang="ru-RU" dirty="0" smtClean="0"/>
              <a:t>.,2011.</a:t>
            </a:r>
            <a:r>
              <a:rPr lang="ru-RU" dirty="0"/>
              <a:t/>
            </a:r>
            <a:br>
              <a:rPr lang="ru-RU" dirty="0"/>
            </a:br>
            <a:endParaRPr lang="ru-RU" dirty="0"/>
          </a:p>
        </p:txBody>
      </p:sp>
    </p:spTree>
    <p:extLst>
      <p:ext uri="{BB962C8B-B14F-4D97-AF65-F5344CB8AC3E}">
        <p14:creationId xmlns:p14="http://schemas.microsoft.com/office/powerpoint/2010/main" val="2849747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800" dirty="0">
                <a:solidFill>
                  <a:srgbClr val="FF0000"/>
                </a:solidFill>
              </a:rPr>
              <a:t>Р.С. </a:t>
            </a:r>
            <a:r>
              <a:rPr lang="ru-RU" sz="2800" dirty="0" err="1">
                <a:solidFill>
                  <a:srgbClr val="FF0000"/>
                </a:solidFill>
              </a:rPr>
              <a:t>Немовтың</a:t>
            </a:r>
            <a:r>
              <a:rPr lang="ru-RU" sz="2800" dirty="0">
                <a:solidFill>
                  <a:srgbClr val="FF0000"/>
                </a:solidFill>
              </a:rPr>
              <a:t> «</a:t>
            </a:r>
            <a:r>
              <a:rPr lang="ru-RU" sz="2800" dirty="0" err="1">
                <a:solidFill>
                  <a:srgbClr val="FF0000"/>
                </a:solidFill>
              </a:rPr>
              <a:t>психологиялық</a:t>
            </a:r>
            <a:r>
              <a:rPr lang="ru-RU" sz="2800" dirty="0">
                <a:solidFill>
                  <a:srgbClr val="FF0000"/>
                </a:solidFill>
              </a:rPr>
              <a:t> </a:t>
            </a:r>
            <a:r>
              <a:rPr lang="ru-RU" sz="2800" dirty="0" err="1">
                <a:solidFill>
                  <a:srgbClr val="FF0000"/>
                </a:solidFill>
              </a:rPr>
              <a:t>кеңес</a:t>
            </a:r>
            <a:r>
              <a:rPr lang="ru-RU" sz="2800" dirty="0">
                <a:solidFill>
                  <a:srgbClr val="FF0000"/>
                </a:solidFill>
              </a:rPr>
              <a:t> </a:t>
            </a:r>
            <a:r>
              <a:rPr lang="ru-RU" sz="2800" dirty="0" err="1">
                <a:solidFill>
                  <a:srgbClr val="FF0000"/>
                </a:solidFill>
              </a:rPr>
              <a:t>берудің</a:t>
            </a:r>
            <a:r>
              <a:rPr lang="ru-RU" sz="2800" dirty="0">
                <a:solidFill>
                  <a:srgbClr val="FF0000"/>
                </a:solidFill>
              </a:rPr>
              <a:t> </a:t>
            </a:r>
            <a:r>
              <a:rPr lang="ru-RU" sz="2800" dirty="0" err="1">
                <a:solidFill>
                  <a:srgbClr val="FF0000"/>
                </a:solidFill>
              </a:rPr>
              <a:t>негізі</a:t>
            </a:r>
            <a:r>
              <a:rPr lang="ru-RU" sz="2800" dirty="0">
                <a:solidFill>
                  <a:srgbClr val="FF0000"/>
                </a:solidFill>
              </a:rPr>
              <a:t>» </a:t>
            </a:r>
            <a:r>
              <a:rPr lang="ru-RU" sz="2800" dirty="0" err="1">
                <a:solidFill>
                  <a:srgbClr val="FF0000"/>
                </a:solidFill>
              </a:rPr>
              <a:t>атты</a:t>
            </a:r>
            <a:r>
              <a:rPr lang="ru-RU" sz="2800" dirty="0">
                <a:solidFill>
                  <a:srgbClr val="FF0000"/>
                </a:solidFill>
              </a:rPr>
              <a:t> </a:t>
            </a:r>
            <a:r>
              <a:rPr lang="ru-RU" sz="2800" dirty="0" err="1">
                <a:solidFill>
                  <a:srgbClr val="FF0000"/>
                </a:solidFill>
              </a:rPr>
              <a:t>кітабында</a:t>
            </a:r>
            <a:r>
              <a:rPr lang="ru-RU" sz="2800" dirty="0">
                <a:solidFill>
                  <a:srgbClr val="FF0000"/>
                </a:solidFill>
              </a:rPr>
              <a:t> </a:t>
            </a:r>
            <a:r>
              <a:rPr lang="ru-RU" sz="2800" dirty="0" err="1">
                <a:solidFill>
                  <a:srgbClr val="FF0000"/>
                </a:solidFill>
              </a:rPr>
              <a:t>психологиялық</a:t>
            </a:r>
            <a:r>
              <a:rPr lang="ru-RU" sz="2800" dirty="0">
                <a:solidFill>
                  <a:srgbClr val="FF0000"/>
                </a:solidFill>
              </a:rPr>
              <a:t> </a:t>
            </a:r>
            <a:r>
              <a:rPr lang="ru-RU" sz="2800" dirty="0" err="1">
                <a:solidFill>
                  <a:srgbClr val="FF0000"/>
                </a:solidFill>
              </a:rPr>
              <a:t>кеңес</a:t>
            </a:r>
            <a:r>
              <a:rPr lang="ru-RU" sz="2800" dirty="0">
                <a:solidFill>
                  <a:srgbClr val="FF0000"/>
                </a:solidFill>
              </a:rPr>
              <a:t> </a:t>
            </a:r>
            <a:r>
              <a:rPr lang="ru-RU" sz="2800" dirty="0" err="1">
                <a:solidFill>
                  <a:srgbClr val="FF0000"/>
                </a:solidFill>
              </a:rPr>
              <a:t>берудің</a:t>
            </a:r>
            <a:r>
              <a:rPr lang="ru-RU" sz="2800" dirty="0">
                <a:solidFill>
                  <a:srgbClr val="FF0000"/>
                </a:solidFill>
              </a:rPr>
              <a:t> </a:t>
            </a:r>
            <a:r>
              <a:rPr lang="ru-RU" sz="2800" dirty="0" err="1">
                <a:solidFill>
                  <a:srgbClr val="FF0000"/>
                </a:solidFill>
              </a:rPr>
              <a:t>кезеңдерін</a:t>
            </a:r>
            <a:r>
              <a:rPr lang="ru-RU" sz="2800" dirty="0">
                <a:solidFill>
                  <a:srgbClr val="FF0000"/>
                </a:solidFill>
              </a:rPr>
              <a:t> </a:t>
            </a:r>
            <a:r>
              <a:rPr lang="ru-RU" sz="2800" dirty="0" err="1">
                <a:solidFill>
                  <a:srgbClr val="FF0000"/>
                </a:solidFill>
              </a:rPr>
              <a:t>мынадай</a:t>
            </a:r>
            <a:r>
              <a:rPr lang="ru-RU" sz="2800" dirty="0">
                <a:solidFill>
                  <a:srgbClr val="FF0000"/>
                </a:solidFill>
              </a:rPr>
              <a:t> </a:t>
            </a:r>
            <a:r>
              <a:rPr lang="ru-RU" sz="2800" dirty="0" err="1">
                <a:solidFill>
                  <a:srgbClr val="FF0000"/>
                </a:solidFill>
              </a:rPr>
              <a:t>түрлерге</a:t>
            </a:r>
            <a:r>
              <a:rPr lang="ru-RU" sz="2800" dirty="0">
                <a:solidFill>
                  <a:srgbClr val="FF0000"/>
                </a:solidFill>
              </a:rPr>
              <a:t> </a:t>
            </a:r>
            <a:r>
              <a:rPr lang="ru-RU" sz="2800" dirty="0" err="1">
                <a:solidFill>
                  <a:srgbClr val="FF0000"/>
                </a:solidFill>
              </a:rPr>
              <a:t>бөледі</a:t>
            </a:r>
            <a:r>
              <a:rPr lang="ru-RU" sz="2800" dirty="0">
                <a:solidFill>
                  <a:srgbClr val="FF0000"/>
                </a:solidFill>
              </a:rPr>
              <a:t>.</a:t>
            </a:r>
            <a:br>
              <a:rPr lang="ru-RU" sz="2800" dirty="0">
                <a:solidFill>
                  <a:srgbClr val="FF0000"/>
                </a:solidFill>
              </a:rPr>
            </a:br>
            <a:endParaRPr lang="ru-RU" sz="2800" dirty="0">
              <a:solidFill>
                <a:srgbClr val="FF0000"/>
              </a:solidFill>
            </a:endParaRPr>
          </a:p>
        </p:txBody>
      </p:sp>
      <p:sp>
        <p:nvSpPr>
          <p:cNvPr id="3" name="Объект 2"/>
          <p:cNvSpPr>
            <a:spLocks noGrp="1"/>
          </p:cNvSpPr>
          <p:nvPr>
            <p:ph idx="1"/>
          </p:nvPr>
        </p:nvSpPr>
        <p:spPr>
          <a:xfrm>
            <a:off x="1399592" y="2155370"/>
            <a:ext cx="10105020" cy="3755851"/>
          </a:xfrm>
        </p:spPr>
        <p:txBody>
          <a:bodyPr>
            <a:normAutofit fontScale="92500" lnSpcReduction="10000"/>
          </a:bodyPr>
          <a:lstStyle/>
          <a:p>
            <a:r>
              <a:rPr lang="ru-RU" sz="1900" dirty="0" err="1" smtClean="0"/>
              <a:t>Дайындық</a:t>
            </a:r>
            <a:r>
              <a:rPr lang="ru-RU" sz="1900" dirty="0" smtClean="0"/>
              <a:t> </a:t>
            </a:r>
            <a:r>
              <a:rPr lang="ru-RU" sz="1900" dirty="0" err="1"/>
              <a:t>кезеңі</a:t>
            </a:r>
            <a:r>
              <a:rPr lang="ru-RU" sz="1900" dirty="0"/>
              <a:t> (20-30). </a:t>
            </a:r>
            <a:r>
              <a:rPr lang="ru-RU" sz="1900" dirty="0" err="1"/>
              <a:t>Бұл</a:t>
            </a:r>
            <a:r>
              <a:rPr lang="ru-RU" sz="1900" dirty="0"/>
              <a:t> </a:t>
            </a:r>
            <a:r>
              <a:rPr lang="ru-RU" sz="1900" dirty="0" err="1"/>
              <a:t>кезеңде</a:t>
            </a:r>
            <a:r>
              <a:rPr lang="ru-RU" sz="1900" dirty="0"/>
              <a:t> </a:t>
            </a:r>
            <a:r>
              <a:rPr lang="ru-RU" sz="1900" dirty="0" err="1"/>
              <a:t>кеңес</a:t>
            </a:r>
            <a:r>
              <a:rPr lang="ru-RU" sz="1900" dirty="0"/>
              <a:t> </a:t>
            </a:r>
            <a:r>
              <a:rPr lang="ru-RU" sz="1900" dirty="0" err="1"/>
              <a:t>беруші</a:t>
            </a:r>
            <a:r>
              <a:rPr lang="ru-RU" sz="1900" dirty="0"/>
              <a:t> </a:t>
            </a:r>
            <a:r>
              <a:rPr lang="ru-RU" sz="1900" dirty="0" err="1"/>
              <a:t>клиенттің</a:t>
            </a:r>
            <a:r>
              <a:rPr lang="ru-RU" sz="1900" dirty="0"/>
              <a:t> </a:t>
            </a:r>
            <a:r>
              <a:rPr lang="ru-RU" sz="1900" dirty="0" err="1"/>
              <a:t>құжатын</a:t>
            </a:r>
            <a:r>
              <a:rPr lang="ru-RU" sz="1900" dirty="0"/>
              <a:t> </a:t>
            </a:r>
            <a:r>
              <a:rPr lang="ru-RU" sz="1900" dirty="0" err="1"/>
              <a:t>қарастырып</a:t>
            </a:r>
            <a:r>
              <a:rPr lang="ru-RU" sz="1900" dirty="0"/>
              <a:t>, бар </a:t>
            </a:r>
            <a:r>
              <a:rPr lang="ru-RU" sz="1900" dirty="0" err="1"/>
              <a:t>болған</a:t>
            </a:r>
            <a:r>
              <a:rPr lang="ru-RU" sz="1900" dirty="0"/>
              <a:t> </a:t>
            </a:r>
            <a:r>
              <a:rPr lang="ru-RU" sz="1900" dirty="0" err="1"/>
              <a:t>мәселе</a:t>
            </a:r>
            <a:r>
              <a:rPr lang="ru-RU" sz="1900" dirty="0"/>
              <a:t> </a:t>
            </a:r>
            <a:r>
              <a:rPr lang="ru-RU" sz="1900" dirty="0" err="1"/>
              <a:t>бойынша</a:t>
            </a:r>
            <a:r>
              <a:rPr lang="ru-RU" sz="1900" dirty="0"/>
              <a:t> </a:t>
            </a:r>
            <a:r>
              <a:rPr lang="ru-RU" sz="1900" dirty="0" err="1"/>
              <a:t>әдебиеттерді</a:t>
            </a:r>
            <a:r>
              <a:rPr lang="ru-RU" sz="1900" dirty="0"/>
              <a:t> </a:t>
            </a:r>
            <a:r>
              <a:rPr lang="ru-RU" sz="1900" dirty="0" err="1"/>
              <a:t>іріктеп</a:t>
            </a:r>
            <a:r>
              <a:rPr lang="ru-RU" sz="1900" dirty="0"/>
              <a:t>, </a:t>
            </a:r>
            <a:r>
              <a:rPr lang="ru-RU" sz="1900" dirty="0" err="1"/>
              <a:t>кеңесуді</a:t>
            </a:r>
            <a:r>
              <a:rPr lang="ru-RU" sz="1900" dirty="0"/>
              <a:t> </a:t>
            </a:r>
            <a:r>
              <a:rPr lang="ru-RU" sz="1900" dirty="0" err="1"/>
              <a:t>жүргізу</a:t>
            </a:r>
            <a:r>
              <a:rPr lang="ru-RU" sz="1900" dirty="0"/>
              <a:t> </a:t>
            </a:r>
            <a:r>
              <a:rPr lang="ru-RU" sz="1900" dirty="0" err="1"/>
              <a:t>жоспарын</a:t>
            </a:r>
            <a:r>
              <a:rPr lang="ru-RU" sz="1900" dirty="0"/>
              <a:t> </a:t>
            </a:r>
            <a:r>
              <a:rPr lang="ru-RU" sz="1900" dirty="0" err="1"/>
              <a:t>өңдейді</a:t>
            </a:r>
            <a:r>
              <a:rPr lang="ru-RU" sz="1900" dirty="0"/>
              <a:t>.</a:t>
            </a:r>
          </a:p>
          <a:p>
            <a:r>
              <a:rPr lang="ru-RU" sz="1900" dirty="0" err="1"/>
              <a:t>Бағытталу</a:t>
            </a:r>
            <a:r>
              <a:rPr lang="ru-RU" sz="1900" dirty="0"/>
              <a:t> (настроечный) </a:t>
            </a:r>
            <a:r>
              <a:rPr lang="ru-RU" sz="1900" dirty="0" err="1"/>
              <a:t>кезеңі</a:t>
            </a:r>
            <a:r>
              <a:rPr lang="ru-RU" sz="1900" dirty="0"/>
              <a:t> (5-7 минут). </a:t>
            </a:r>
            <a:r>
              <a:rPr lang="ru-RU" sz="1900" dirty="0" err="1"/>
              <a:t>Клиентпен</a:t>
            </a:r>
            <a:r>
              <a:rPr lang="ru-RU" sz="1900" dirty="0"/>
              <a:t> </a:t>
            </a:r>
            <a:r>
              <a:rPr lang="ru-RU" sz="1900" dirty="0" err="1"/>
              <a:t>кездесіп</a:t>
            </a:r>
            <a:r>
              <a:rPr lang="ru-RU" sz="1900" dirty="0"/>
              <a:t>, </a:t>
            </a:r>
            <a:r>
              <a:rPr lang="ru-RU" sz="1900" dirty="0" err="1"/>
              <a:t>қарым-қатынасқа</a:t>
            </a:r>
            <a:r>
              <a:rPr lang="ru-RU" sz="1900" dirty="0"/>
              <a:t> </a:t>
            </a:r>
            <a:r>
              <a:rPr lang="ru-RU" sz="1900" dirty="0" err="1"/>
              <a:t>түседі</a:t>
            </a:r>
            <a:r>
              <a:rPr lang="ru-RU" sz="1900" dirty="0"/>
              <a:t>.</a:t>
            </a:r>
          </a:p>
          <a:p>
            <a:r>
              <a:rPr lang="ru-RU" sz="1900" dirty="0" err="1"/>
              <a:t>Диагностикалық</a:t>
            </a:r>
            <a:r>
              <a:rPr lang="ru-RU" sz="1900" dirty="0"/>
              <a:t> </a:t>
            </a:r>
            <a:r>
              <a:rPr lang="ru-RU" sz="1900" dirty="0" err="1"/>
              <a:t>кезең</a:t>
            </a:r>
            <a:r>
              <a:rPr lang="ru-RU" sz="1900" dirty="0"/>
              <a:t> (60 минут, </a:t>
            </a:r>
            <a:r>
              <a:rPr lang="ru-RU" sz="1900" dirty="0" err="1"/>
              <a:t>кейде</a:t>
            </a:r>
            <a:r>
              <a:rPr lang="ru-RU" sz="1900" dirty="0"/>
              <a:t> 4-6-8 </a:t>
            </a:r>
            <a:r>
              <a:rPr lang="ru-RU" sz="1900" dirty="0" err="1"/>
              <a:t>сағат</a:t>
            </a:r>
            <a:r>
              <a:rPr lang="ru-RU" sz="1900" dirty="0"/>
              <a:t>). </a:t>
            </a:r>
            <a:r>
              <a:rPr lang="ru-RU" sz="1900" dirty="0" err="1"/>
              <a:t>Бұл</a:t>
            </a:r>
            <a:r>
              <a:rPr lang="ru-RU" sz="1900" dirty="0"/>
              <a:t> </a:t>
            </a:r>
            <a:r>
              <a:rPr lang="ru-RU" sz="1900" dirty="0" err="1"/>
              <a:t>кезеңде</a:t>
            </a:r>
            <a:r>
              <a:rPr lang="ru-RU" sz="1900" dirty="0"/>
              <a:t> </a:t>
            </a:r>
            <a:r>
              <a:rPr lang="ru-RU" sz="1900" dirty="0" err="1"/>
              <a:t>клиенттің</a:t>
            </a:r>
            <a:r>
              <a:rPr lang="ru-RU" sz="1900" dirty="0"/>
              <a:t> </a:t>
            </a:r>
            <a:r>
              <a:rPr lang="ru-RU" sz="1900" dirty="0" err="1"/>
              <a:t>тұлғалығына</a:t>
            </a:r>
            <a:r>
              <a:rPr lang="ru-RU" sz="1900" dirty="0"/>
              <a:t> диагностика </a:t>
            </a:r>
            <a:r>
              <a:rPr lang="ru-RU" sz="1900" dirty="0" err="1"/>
              <a:t>жүргізіледі</a:t>
            </a:r>
            <a:r>
              <a:rPr lang="ru-RU" sz="1900" dirty="0"/>
              <a:t>. </a:t>
            </a:r>
            <a:r>
              <a:rPr lang="ru-RU" sz="1900" dirty="0" err="1"/>
              <a:t>Және</a:t>
            </a:r>
            <a:r>
              <a:rPr lang="ru-RU" sz="1900" dirty="0"/>
              <a:t> клиент осы </a:t>
            </a:r>
            <a:r>
              <a:rPr lang="ru-RU" sz="1900" dirty="0" err="1"/>
              <a:t>кезеңде</a:t>
            </a:r>
            <a:r>
              <a:rPr lang="ru-RU" sz="1900" dirty="0"/>
              <a:t> </a:t>
            </a:r>
            <a:r>
              <a:rPr lang="ru-RU" sz="1900" dirty="0" err="1"/>
              <a:t>тәубе</a:t>
            </a:r>
            <a:r>
              <a:rPr lang="ru-RU" sz="1900" dirty="0"/>
              <a:t> (исповедь) </a:t>
            </a:r>
            <a:r>
              <a:rPr lang="ru-RU" sz="1900" dirty="0" err="1"/>
              <a:t>етеді</a:t>
            </a:r>
            <a:r>
              <a:rPr lang="ru-RU" sz="1900" dirty="0"/>
              <a:t>.</a:t>
            </a:r>
          </a:p>
          <a:p>
            <a:r>
              <a:rPr lang="ru-RU" sz="1900" dirty="0" err="1"/>
              <a:t>Ұсыныстар</a:t>
            </a:r>
            <a:r>
              <a:rPr lang="ru-RU" sz="1900" dirty="0"/>
              <a:t> беру </a:t>
            </a:r>
            <a:r>
              <a:rPr lang="ru-RU" sz="1900" dirty="0" err="1"/>
              <a:t>кезеңі</a:t>
            </a:r>
            <a:r>
              <a:rPr lang="ru-RU" sz="1900" dirty="0"/>
              <a:t> (40-60минут). </a:t>
            </a:r>
            <a:r>
              <a:rPr lang="ru-RU" sz="1900" dirty="0" err="1"/>
              <a:t>Алынған</a:t>
            </a:r>
            <a:r>
              <a:rPr lang="ru-RU" sz="1900" dirty="0"/>
              <a:t> </a:t>
            </a:r>
            <a:r>
              <a:rPr lang="ru-RU" sz="1900" dirty="0" err="1"/>
              <a:t>мәліметтер</a:t>
            </a:r>
            <a:r>
              <a:rPr lang="ru-RU" sz="1900" dirty="0"/>
              <a:t> </a:t>
            </a:r>
            <a:r>
              <a:rPr lang="ru-RU" sz="1900" dirty="0" err="1"/>
              <a:t>бойынша</a:t>
            </a:r>
            <a:r>
              <a:rPr lang="ru-RU" sz="1900" dirty="0"/>
              <a:t> </a:t>
            </a:r>
            <a:r>
              <a:rPr lang="ru-RU" sz="1900" dirty="0" err="1"/>
              <a:t>мәселені</a:t>
            </a:r>
            <a:r>
              <a:rPr lang="ru-RU" sz="1900" dirty="0"/>
              <a:t> </a:t>
            </a:r>
            <a:r>
              <a:rPr lang="ru-RU" sz="1900" dirty="0" err="1"/>
              <a:t>шешу</a:t>
            </a:r>
            <a:r>
              <a:rPr lang="ru-RU" sz="1900" dirty="0"/>
              <a:t> </a:t>
            </a:r>
            <a:r>
              <a:rPr lang="ru-RU" sz="1900" dirty="0" err="1"/>
              <a:t>алгоритмін</a:t>
            </a:r>
            <a:r>
              <a:rPr lang="ru-RU" sz="1900" dirty="0"/>
              <a:t> </a:t>
            </a:r>
            <a:r>
              <a:rPr lang="ru-RU" sz="1900" dirty="0" err="1"/>
              <a:t>өңдеп</a:t>
            </a:r>
            <a:r>
              <a:rPr lang="ru-RU" sz="1900" dirty="0"/>
              <a:t>, </a:t>
            </a:r>
            <a:r>
              <a:rPr lang="ru-RU" sz="1900" dirty="0" err="1"/>
              <a:t>клиентпен</a:t>
            </a:r>
            <a:r>
              <a:rPr lang="ru-RU" sz="1900" dirty="0"/>
              <a:t> </a:t>
            </a:r>
            <a:r>
              <a:rPr lang="ru-RU" sz="1900" dirty="0" err="1"/>
              <a:t>бірге</a:t>
            </a:r>
            <a:r>
              <a:rPr lang="ru-RU" sz="1900" dirty="0"/>
              <a:t> </a:t>
            </a:r>
            <a:r>
              <a:rPr lang="ru-RU" sz="1900" dirty="0" err="1"/>
              <a:t>мәселені</a:t>
            </a:r>
            <a:r>
              <a:rPr lang="ru-RU" sz="1900" dirty="0"/>
              <a:t> </a:t>
            </a:r>
            <a:r>
              <a:rPr lang="ru-RU" sz="1900" dirty="0" err="1"/>
              <a:t>шешу</a:t>
            </a:r>
            <a:r>
              <a:rPr lang="ru-RU" sz="1900" dirty="0"/>
              <a:t> </a:t>
            </a:r>
            <a:r>
              <a:rPr lang="ru-RU" sz="1900" dirty="0" err="1"/>
              <a:t>алгоритмін</a:t>
            </a:r>
            <a:r>
              <a:rPr lang="ru-RU" sz="1900" dirty="0"/>
              <a:t> </a:t>
            </a:r>
            <a:r>
              <a:rPr lang="ru-RU" sz="1900" dirty="0" err="1"/>
              <a:t>іздестіреді</a:t>
            </a:r>
            <a:r>
              <a:rPr lang="ru-RU" sz="1900" dirty="0"/>
              <a:t>.</a:t>
            </a:r>
          </a:p>
          <a:p>
            <a:r>
              <a:rPr lang="ru-RU" sz="1900" dirty="0" err="1"/>
              <a:t>Бақылау</a:t>
            </a:r>
            <a:r>
              <a:rPr lang="ru-RU" sz="1900" dirty="0"/>
              <a:t> </a:t>
            </a:r>
            <a:r>
              <a:rPr lang="ru-RU" sz="1900" dirty="0" err="1"/>
              <a:t>кезеңі</a:t>
            </a:r>
            <a:r>
              <a:rPr lang="ru-RU" sz="1900" dirty="0"/>
              <a:t> (20-30 минут). </a:t>
            </a:r>
            <a:r>
              <a:rPr lang="ru-RU" sz="1900" dirty="0" err="1"/>
              <a:t>Кеңес</a:t>
            </a:r>
            <a:r>
              <a:rPr lang="ru-RU" sz="1900" dirty="0"/>
              <a:t> </a:t>
            </a:r>
            <a:r>
              <a:rPr lang="ru-RU" sz="1900" dirty="0" err="1"/>
              <a:t>беруші</a:t>
            </a:r>
            <a:r>
              <a:rPr lang="ru-RU" sz="1900" dirty="0"/>
              <a:t> психолог пен клиент </a:t>
            </a:r>
            <a:r>
              <a:rPr lang="ru-RU" sz="1900" dirty="0" err="1"/>
              <a:t>біріге</a:t>
            </a:r>
            <a:r>
              <a:rPr lang="ru-RU" sz="1900" dirty="0"/>
              <a:t> </a:t>
            </a:r>
            <a:r>
              <a:rPr lang="ru-RU" sz="1900" dirty="0" err="1"/>
              <a:t>отырып</a:t>
            </a:r>
            <a:r>
              <a:rPr lang="ru-RU" sz="1900" dirty="0"/>
              <a:t>, </a:t>
            </a:r>
            <a:r>
              <a:rPr lang="ru-RU" sz="1900" dirty="0" err="1"/>
              <a:t>табылған</a:t>
            </a:r>
            <a:r>
              <a:rPr lang="ru-RU" sz="1900" dirty="0"/>
              <a:t> </a:t>
            </a:r>
            <a:r>
              <a:rPr lang="ru-RU" sz="1900" dirty="0" err="1"/>
              <a:t>алгоритмді</a:t>
            </a:r>
            <a:r>
              <a:rPr lang="ru-RU" sz="1900" dirty="0"/>
              <a:t> </a:t>
            </a:r>
            <a:r>
              <a:rPr lang="ru-RU" sz="1900" dirty="0" err="1"/>
              <a:t>жүзеге</a:t>
            </a:r>
            <a:r>
              <a:rPr lang="ru-RU" sz="1900" dirty="0"/>
              <a:t> </a:t>
            </a:r>
            <a:r>
              <a:rPr lang="ru-RU" sz="1900" dirty="0" err="1"/>
              <a:t>асырудың</a:t>
            </a:r>
            <a:r>
              <a:rPr lang="ru-RU" sz="1900" dirty="0"/>
              <a:t> </a:t>
            </a:r>
            <a:r>
              <a:rPr lang="ru-RU" sz="1900" dirty="0" err="1"/>
              <a:t>бақылау</a:t>
            </a:r>
            <a:r>
              <a:rPr lang="ru-RU" sz="1900" dirty="0"/>
              <a:t> </a:t>
            </a:r>
            <a:r>
              <a:rPr lang="ru-RU" sz="1900" dirty="0" err="1"/>
              <a:t>әдістері</a:t>
            </a:r>
            <a:r>
              <a:rPr lang="ru-RU" sz="1900" dirty="0"/>
              <a:t> </a:t>
            </a:r>
            <a:r>
              <a:rPr lang="ru-RU" sz="1900" dirty="0" err="1"/>
              <a:t>жайлы</a:t>
            </a:r>
            <a:r>
              <a:rPr lang="ru-RU" sz="1900" dirty="0"/>
              <a:t> </a:t>
            </a:r>
            <a:r>
              <a:rPr lang="ru-RU" sz="1900" dirty="0" err="1"/>
              <a:t>келіседі</a:t>
            </a:r>
            <a:r>
              <a:rPr lang="ru-RU" sz="1900" dirty="0"/>
              <a:t>.</a:t>
            </a:r>
          </a:p>
          <a:p>
            <a:endParaRPr lang="ru-RU" dirty="0"/>
          </a:p>
        </p:txBody>
      </p:sp>
    </p:spTree>
    <p:extLst>
      <p:ext uri="{BB962C8B-B14F-4D97-AF65-F5344CB8AC3E}">
        <p14:creationId xmlns:p14="http://schemas.microsoft.com/office/powerpoint/2010/main" val="19590540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solidFill>
                  <a:srgbClr val="FF0000"/>
                </a:solidFill>
              </a:rPr>
              <a:t>Филипп </a:t>
            </a:r>
            <a:r>
              <a:rPr lang="ru-RU" dirty="0" err="1">
                <a:solidFill>
                  <a:srgbClr val="FF0000"/>
                </a:solidFill>
              </a:rPr>
              <a:t>Бурнард</a:t>
            </a:r>
            <a:r>
              <a:rPr lang="ru-RU" dirty="0">
                <a:solidFill>
                  <a:srgbClr val="FF0000"/>
                </a:solidFill>
              </a:rPr>
              <a:t> </a:t>
            </a:r>
            <a:r>
              <a:rPr lang="ru-RU" dirty="0" err="1">
                <a:solidFill>
                  <a:srgbClr val="FF0000"/>
                </a:solidFill>
              </a:rPr>
              <a:t>келесі</a:t>
            </a:r>
            <a:r>
              <a:rPr lang="ru-RU" dirty="0">
                <a:solidFill>
                  <a:srgbClr val="FF0000"/>
                </a:solidFill>
              </a:rPr>
              <a:t> </a:t>
            </a:r>
            <a:r>
              <a:rPr lang="ru-RU" dirty="0" err="1">
                <a:solidFill>
                  <a:srgbClr val="FF0000"/>
                </a:solidFill>
              </a:rPr>
              <a:t>құрылымды</a:t>
            </a:r>
            <a:r>
              <a:rPr lang="ru-RU" dirty="0">
                <a:solidFill>
                  <a:srgbClr val="FF0000"/>
                </a:solidFill>
              </a:rPr>
              <a:t> </a:t>
            </a:r>
            <a:r>
              <a:rPr lang="ru-RU" dirty="0" err="1">
                <a:solidFill>
                  <a:srgbClr val="FF0000"/>
                </a:solidFill>
              </a:rPr>
              <a:t>ұсынады</a:t>
            </a:r>
            <a:r>
              <a:rPr lang="ru-RU" dirty="0">
                <a:solidFill>
                  <a:srgbClr val="FF0000"/>
                </a:solidFill>
              </a:rPr>
              <a:t>.</a:t>
            </a:r>
            <a:r>
              <a:rPr lang="ru-RU" dirty="0"/>
              <a:t/>
            </a:r>
            <a:br>
              <a:rPr lang="ru-RU" dirty="0"/>
            </a:br>
            <a:endParaRPr lang="ru-RU" dirty="0"/>
          </a:p>
        </p:txBody>
      </p:sp>
      <p:sp>
        <p:nvSpPr>
          <p:cNvPr id="5" name="Rectangle 2"/>
          <p:cNvSpPr>
            <a:spLocks noGrp="1" noChangeArrowheads="1"/>
          </p:cNvSpPr>
          <p:nvPr>
            <p:ph idx="1"/>
          </p:nvPr>
        </p:nvSpPr>
        <p:spPr bwMode="auto">
          <a:xfrm>
            <a:off x="597158" y="1526631"/>
            <a:ext cx="10907453"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lang="ru-RU" altLang="ru-RU" sz="2000"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КІРІСПЕ КЕҢЕС</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Клиентке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психологиялық</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сүйеу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көрсету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психологиялық</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тосқаулардан</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арылту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клиент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жайлы</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жеке</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мәлімет</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алу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a:t>
            </a:r>
            <a:r>
              <a:rPr lang="ru-RU" altLang="ru-RU" sz="2000" dirty="0">
                <a:solidFill>
                  <a:schemeClr val="tx1"/>
                </a:solidFill>
                <a:ea typeface="Times New Roman" panose="02020603050405020304" pitchFamily="18" charset="0"/>
              </a:rPr>
              <a:t> </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Бар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болған</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мәселені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анықтау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Клиенттің</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мәселесі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жайлы</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толық</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мағлұмат</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алу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a:t>
            </a:r>
            <a:endParaRPr kumimoji="0" lang="ru-RU" altLang="ru-RU" sz="2000" b="0" i="0" u="none" strike="noStrike" cap="none" normalizeH="0" baseline="0" dirty="0" smtClean="0">
              <a:ln>
                <a:noFill/>
              </a:ln>
              <a:solidFill>
                <a:schemeClr val="tx1"/>
              </a:solidFill>
              <a:effectLst/>
              <a:ea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Эмоцияларды</a:t>
            </a:r>
            <a:r>
              <a:rPr kumimoji="0" lang="ru-RU" altLang="ru-RU" sz="20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қабылдау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Кеңес</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беру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процесінде</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клиент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өзіндегі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нақты</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мәселені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түсіне</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бастағанда</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қатты</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эмоциялық</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күйде</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болады</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Оның</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бойынан</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ашу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жеркенушілік</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қорқыныш</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қуаныш</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қайғы</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таңғалу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жек</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көру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сияқты</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эмоциялар</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көрінеді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Жағымсыз</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эмоцияларға</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ашу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қорқыныш</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қайғы</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абыржу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агрессия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жатады</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Осы </a:t>
            </a:r>
            <a:r>
              <a:rPr kumimoji="0" lang="ru-RU" altLang="ru-RU" sz="20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кезеңде</a:t>
            </a:r>
            <a:r>
              <a:rPr kumimoji="0" lang="ru-RU" altLang="ru-RU" sz="20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кеңес</a:t>
            </a:r>
            <a:r>
              <a:rPr kumimoji="0" lang="ru-RU" altLang="ru-RU" sz="20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берушінің</a:t>
            </a:r>
            <a:r>
              <a:rPr kumimoji="0" lang="ru-RU" altLang="ru-RU" sz="20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міндеті</a:t>
            </a:r>
            <a:r>
              <a:rPr kumimoji="0" lang="ru-RU" altLang="ru-RU" sz="20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 клиентке бар </a:t>
            </a:r>
            <a:r>
              <a:rPr kumimoji="0" lang="ru-RU" altLang="ru-RU" sz="20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эмоциясын</a:t>
            </a:r>
            <a:r>
              <a:rPr kumimoji="0" lang="ru-RU" altLang="ru-RU" sz="20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сыртқа</a:t>
            </a:r>
            <a:r>
              <a:rPr kumimoji="0" lang="ru-RU" altLang="ru-RU" sz="20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шығаруға</a:t>
            </a:r>
            <a:r>
              <a:rPr kumimoji="0" lang="ru-RU" altLang="ru-RU" sz="20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мүмкіндік</a:t>
            </a:r>
            <a:r>
              <a:rPr kumimoji="0" lang="ru-RU" altLang="ru-RU" sz="20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 беру.</a:t>
            </a:r>
            <a:endParaRPr kumimoji="0" lang="ru-RU" altLang="ru-RU" sz="2000" b="0" i="0" u="none" strike="noStrike" cap="none" normalizeH="0" baseline="0" dirty="0" smtClean="0">
              <a:ln>
                <a:noFill/>
              </a:ln>
              <a:solidFill>
                <a:srgbClr val="FF0000"/>
              </a:solidFill>
              <a:effectLst/>
              <a:ea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Мүмкін</a:t>
            </a:r>
            <a:r>
              <a:rPr kumimoji="0" lang="ru-RU" altLang="ru-RU" sz="20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шешімдерді</a:t>
            </a:r>
            <a:r>
              <a:rPr kumimoji="0" lang="ru-RU" altLang="ru-RU" sz="20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анықтау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Кеңес</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беруші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клиентке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мәселені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шешу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стратегиясын</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анықтауға</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көмектеседі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Зерттеу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көрсеткендей</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бұл</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кезеңде</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белсенді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рөльді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клиент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атқарады</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өйткені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өз</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мәселесіндегі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мүмкін</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шешімдерді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өзі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анықтау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керек</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a:t>
            </a:r>
            <a:endParaRPr kumimoji="0" lang="ru-RU" altLang="ru-RU" sz="2000" b="0" i="0" u="none" strike="noStrike" cap="none" normalizeH="0" baseline="0" dirty="0" smtClean="0">
              <a:ln>
                <a:noFill/>
              </a:ln>
              <a:solidFill>
                <a:schemeClr val="tx1"/>
              </a:solidFill>
              <a:effectLst/>
              <a:ea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Әрекет</a:t>
            </a:r>
            <a:r>
              <a:rPr kumimoji="0" lang="ru-RU" altLang="ru-RU" sz="20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ету</a:t>
            </a:r>
            <a:r>
              <a:rPr kumimoji="0" lang="ru-RU" altLang="ru-RU" sz="20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жоспарын</a:t>
            </a:r>
            <a:r>
              <a:rPr kumimoji="0" lang="ru-RU" altLang="ru-RU" sz="20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келісу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Қабылдауды</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жазып</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отыратын</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бұл</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жоспар</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екі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данада</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сақталу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керек</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Біреуі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кеңес</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берушінің</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өзінде</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қалады</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екіншісі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клиентке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беріледі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a:t>
            </a:r>
            <a:endParaRPr kumimoji="0" lang="ru-RU" altLang="ru-RU" sz="2000" b="0" i="0" u="none" strike="noStrike" cap="none" normalizeH="0" baseline="0" dirty="0" smtClean="0">
              <a:ln>
                <a:noFill/>
              </a:ln>
              <a:solidFill>
                <a:schemeClr val="tx1"/>
              </a:solidFill>
              <a:effectLst/>
              <a:ea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Жоспарды</a:t>
            </a:r>
            <a:r>
              <a:rPr kumimoji="0" lang="ru-RU" altLang="ru-RU" sz="20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орындау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Бұл</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кезең</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клиенттің</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жеке</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орындауымен</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жүзеге</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асады</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a:t>
            </a:r>
            <a:endParaRPr kumimoji="0" lang="ru-RU" altLang="ru-RU" sz="2000" b="0" i="0" u="none" strike="noStrike" cap="none" normalizeH="0" baseline="0" dirty="0" smtClean="0">
              <a:ln>
                <a:noFill/>
              </a:ln>
              <a:solidFill>
                <a:schemeClr val="tx1"/>
              </a:solidFill>
              <a:effectLst/>
              <a:ea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Егер</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де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құрылымдық</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компоненттерді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интегралдасақ</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онда</a:t>
            </a:r>
            <a:endParaRPr kumimoji="0" lang="ru-RU" altLang="ru-RU" sz="2000" b="0" i="0" u="none" strike="noStrike" cap="none" normalizeH="0" baseline="0" dirty="0" smtClean="0">
              <a:ln>
                <a:noFill/>
              </a:ln>
              <a:solidFill>
                <a:schemeClr val="tx1"/>
              </a:solidFill>
              <a:effectLst/>
              <a:ea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психологиялық</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кеңес</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беру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барысын</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келесі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түрде</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көрсетуге</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болады</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a:t>
            </a:r>
            <a:endParaRPr kumimoji="0" lang="ru-RU" altLang="ru-RU" sz="2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347746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altLang="ru-RU" dirty="0" err="1">
                <a:solidFill>
                  <a:srgbClr val="FF0000"/>
                </a:solidFill>
                <a:latin typeface="Arial" panose="020B0604020202020204" pitchFamily="34" charset="0"/>
                <a:ea typeface="Times New Roman" panose="02020603050405020304" pitchFamily="18" charset="0"/>
                <a:cs typeface="Arial" panose="020B0604020202020204" pitchFamily="34" charset="0"/>
              </a:rPr>
              <a:t>Жұмыс</a:t>
            </a:r>
            <a:r>
              <a:rPr lang="ru-RU" altLang="ru-RU" dirty="0">
                <a:solidFill>
                  <a:srgbClr val="FF0000"/>
                </a:solidFill>
                <a:latin typeface="Arial" panose="020B0604020202020204" pitchFamily="34" charset="0"/>
                <a:ea typeface="Times New Roman" panose="02020603050405020304" pitchFamily="18" charset="0"/>
                <a:cs typeface="Arial" panose="020B0604020202020204" pitchFamily="34" charset="0"/>
              </a:rPr>
              <a:t> басы. </a:t>
            </a:r>
            <a:r>
              <a:rPr lang="ru-RU" altLang="ru-RU" dirty="0" err="1">
                <a:solidFill>
                  <a:srgbClr val="FF0000"/>
                </a:solidFill>
                <a:latin typeface="Arial" panose="020B0604020202020204" pitchFamily="34" charset="0"/>
                <a:ea typeface="Times New Roman" panose="02020603050405020304" pitchFamily="18" charset="0"/>
                <a:cs typeface="Arial" panose="020B0604020202020204" pitchFamily="34" charset="0"/>
              </a:rPr>
              <a:t>Кеңес</a:t>
            </a:r>
            <a:r>
              <a:rPr lang="ru-RU" altLang="ru-RU" dirty="0">
                <a:solidFill>
                  <a:srgbClr val="FF0000"/>
                </a:solidFill>
                <a:latin typeface="Arial" panose="020B0604020202020204" pitchFamily="34" charset="0"/>
                <a:ea typeface="Times New Roman" panose="02020603050405020304" pitchFamily="18" charset="0"/>
                <a:cs typeface="Arial" panose="020B0604020202020204" pitchFamily="34" charset="0"/>
              </a:rPr>
              <a:t> </a:t>
            </a:r>
            <a:r>
              <a:rPr lang="ru-RU" altLang="ru-RU" dirty="0" err="1">
                <a:solidFill>
                  <a:srgbClr val="FF0000"/>
                </a:solidFill>
                <a:latin typeface="Arial" panose="020B0604020202020204" pitchFamily="34" charset="0"/>
                <a:ea typeface="Times New Roman" panose="02020603050405020304" pitchFamily="18" charset="0"/>
                <a:cs typeface="Arial" panose="020B0604020202020204" pitchFamily="34" charset="0"/>
              </a:rPr>
              <a:t>берушінің</a:t>
            </a:r>
            <a:r>
              <a:rPr lang="ru-RU" altLang="ru-RU" dirty="0">
                <a:solidFill>
                  <a:srgbClr val="FF0000"/>
                </a:solidFill>
                <a:latin typeface="Arial" panose="020B0604020202020204" pitchFamily="34" charset="0"/>
                <a:ea typeface="Times New Roman" panose="02020603050405020304" pitchFamily="18" charset="0"/>
                <a:cs typeface="Arial" panose="020B0604020202020204" pitchFamily="34" charset="0"/>
              </a:rPr>
              <a:t> </a:t>
            </a:r>
            <a:r>
              <a:rPr lang="ru-RU" altLang="ru-RU" dirty="0" err="1">
                <a:solidFill>
                  <a:srgbClr val="FF0000"/>
                </a:solidFill>
                <a:latin typeface="Arial" panose="020B0604020202020204" pitchFamily="34" charset="0"/>
                <a:ea typeface="Times New Roman" panose="02020603050405020304" pitchFamily="18" charset="0"/>
                <a:cs typeface="Arial" panose="020B0604020202020204" pitchFamily="34" charset="0"/>
              </a:rPr>
              <a:t>клиентпен</a:t>
            </a:r>
            <a:r>
              <a:rPr lang="ru-RU" altLang="ru-RU" dirty="0">
                <a:solidFill>
                  <a:srgbClr val="FF0000"/>
                </a:solidFill>
                <a:latin typeface="Arial" panose="020B0604020202020204" pitchFamily="34" charset="0"/>
                <a:ea typeface="Times New Roman" panose="02020603050405020304" pitchFamily="18" charset="0"/>
                <a:cs typeface="Arial" panose="020B0604020202020204" pitchFamily="34" charset="0"/>
              </a:rPr>
              <a:t> </a:t>
            </a:r>
            <a:r>
              <a:rPr lang="ru-RU" altLang="ru-RU" dirty="0" err="1">
                <a:solidFill>
                  <a:srgbClr val="FF0000"/>
                </a:solidFill>
                <a:latin typeface="Arial" panose="020B0604020202020204" pitchFamily="34" charset="0"/>
                <a:ea typeface="Times New Roman" panose="02020603050405020304" pitchFamily="18" charset="0"/>
                <a:cs typeface="Arial" panose="020B0604020202020204" pitchFamily="34" charset="0"/>
              </a:rPr>
              <a:t>кездесуі</a:t>
            </a:r>
            <a:r>
              <a:rPr lang="ru-RU" altLang="ru-RU" dirty="0">
                <a:solidFill>
                  <a:srgbClr val="FF0000"/>
                </a:solidFill>
                <a:latin typeface="Arial" panose="020B0604020202020204" pitchFamily="34" charset="0"/>
                <a:ea typeface="Times New Roman" panose="02020603050405020304" pitchFamily="18" charset="0"/>
                <a:cs typeface="Arial" panose="020B0604020202020204" pitchFamily="34" charset="0"/>
              </a:rPr>
              <a:t>, </a:t>
            </a:r>
            <a:r>
              <a:rPr lang="ru-RU" altLang="ru-RU" dirty="0" err="1">
                <a:solidFill>
                  <a:srgbClr val="FF0000"/>
                </a:solidFill>
                <a:latin typeface="Arial" panose="020B0604020202020204" pitchFamily="34" charset="0"/>
                <a:ea typeface="Times New Roman" panose="02020603050405020304" pitchFamily="18" charset="0"/>
                <a:cs typeface="Arial" panose="020B0604020202020204" pitchFamily="34" charset="0"/>
              </a:rPr>
              <a:t>танысуы</a:t>
            </a:r>
            <a:r>
              <a:rPr lang="ru-RU" altLang="ru-RU" dirty="0">
                <a:solidFill>
                  <a:srgbClr val="FF0000"/>
                </a:solidFill>
                <a:latin typeface="Arial" panose="020B0604020202020204" pitchFamily="34" charset="0"/>
                <a:ea typeface="Times New Roman" panose="02020603050405020304" pitchFamily="18" charset="0"/>
                <a:cs typeface="Arial" panose="020B0604020202020204" pitchFamily="34" charset="0"/>
              </a:rPr>
              <a:t>. </a:t>
            </a:r>
            <a:r>
              <a:rPr lang="ru-RU" altLang="ru-RU" dirty="0" err="1">
                <a:solidFill>
                  <a:srgbClr val="FF0000"/>
                </a:solidFill>
                <a:latin typeface="Arial" panose="020B0604020202020204" pitchFamily="34" charset="0"/>
                <a:ea typeface="Times New Roman" panose="02020603050405020304" pitchFamily="18" charset="0"/>
                <a:cs typeface="Arial" panose="020B0604020202020204" pitchFamily="34" charset="0"/>
              </a:rPr>
              <a:t>Және</a:t>
            </a:r>
            <a:r>
              <a:rPr lang="ru-RU" altLang="ru-RU" dirty="0">
                <a:solidFill>
                  <a:srgbClr val="FF0000"/>
                </a:solidFill>
                <a:latin typeface="Arial" panose="020B0604020202020204" pitchFamily="34" charset="0"/>
                <a:ea typeface="Times New Roman" panose="02020603050405020304" pitchFamily="18" charset="0"/>
                <a:cs typeface="Arial" panose="020B0604020202020204" pitchFamily="34" charset="0"/>
              </a:rPr>
              <a:t> осы </a:t>
            </a:r>
            <a:r>
              <a:rPr lang="ru-RU" altLang="ru-RU" dirty="0" err="1">
                <a:solidFill>
                  <a:srgbClr val="FF0000"/>
                </a:solidFill>
                <a:latin typeface="Arial" panose="020B0604020202020204" pitchFamily="34" charset="0"/>
                <a:ea typeface="Times New Roman" panose="02020603050405020304" pitchFamily="18" charset="0"/>
                <a:cs typeface="Arial" panose="020B0604020202020204" pitchFamily="34" charset="0"/>
              </a:rPr>
              <a:t>кезеңде</a:t>
            </a:r>
            <a:r>
              <a:rPr lang="ru-RU" altLang="ru-RU" dirty="0">
                <a:solidFill>
                  <a:srgbClr val="FF0000"/>
                </a:solidFill>
                <a:latin typeface="Arial" panose="020B0604020202020204" pitchFamily="34" charset="0"/>
                <a:ea typeface="Times New Roman" panose="02020603050405020304" pitchFamily="18" charset="0"/>
                <a:cs typeface="Arial" panose="020B0604020202020204" pitchFamily="34" charset="0"/>
              </a:rPr>
              <a:t> </a:t>
            </a:r>
            <a:r>
              <a:rPr lang="ru-RU" altLang="ru-RU" dirty="0" err="1">
                <a:solidFill>
                  <a:srgbClr val="FF0000"/>
                </a:solidFill>
                <a:latin typeface="Arial" panose="020B0604020202020204" pitchFamily="34" charset="0"/>
                <a:ea typeface="Times New Roman" panose="02020603050405020304" pitchFamily="18" charset="0"/>
                <a:cs typeface="Arial" panose="020B0604020202020204" pitchFamily="34" charset="0"/>
              </a:rPr>
              <a:t>олар</a:t>
            </a:r>
            <a:r>
              <a:rPr lang="ru-RU" altLang="ru-RU" dirty="0">
                <a:solidFill>
                  <a:srgbClr val="FF0000"/>
                </a:solidFill>
                <a:latin typeface="Arial" panose="020B0604020202020204" pitchFamily="34" charset="0"/>
                <a:ea typeface="Times New Roman" panose="02020603050405020304" pitchFamily="18" charset="0"/>
                <a:cs typeface="Arial" panose="020B0604020202020204" pitchFamily="34" charset="0"/>
              </a:rPr>
              <a:t> </a:t>
            </a:r>
            <a:r>
              <a:rPr lang="ru-RU" altLang="ru-RU" dirty="0" err="1">
                <a:solidFill>
                  <a:srgbClr val="FF0000"/>
                </a:solidFill>
                <a:latin typeface="Arial" panose="020B0604020202020204" pitchFamily="34" charset="0"/>
                <a:ea typeface="Times New Roman" panose="02020603050405020304" pitchFamily="18" charset="0"/>
                <a:cs typeface="Arial" panose="020B0604020202020204" pitchFamily="34" charset="0"/>
              </a:rPr>
              <a:t>қай</a:t>
            </a:r>
            <a:r>
              <a:rPr lang="ru-RU" altLang="ru-RU" dirty="0">
                <a:solidFill>
                  <a:srgbClr val="FF0000"/>
                </a:solidFill>
                <a:latin typeface="Arial" panose="020B0604020202020204" pitchFamily="34" charset="0"/>
                <a:ea typeface="Times New Roman" panose="02020603050405020304" pitchFamily="18" charset="0"/>
                <a:cs typeface="Arial" panose="020B0604020202020204" pitchFamily="34" charset="0"/>
              </a:rPr>
              <a:t> </a:t>
            </a:r>
            <a:r>
              <a:rPr lang="ru-RU" altLang="ru-RU" dirty="0" err="1">
                <a:solidFill>
                  <a:srgbClr val="FF0000"/>
                </a:solidFill>
                <a:latin typeface="Arial" panose="020B0604020202020204" pitchFamily="34" charset="0"/>
                <a:ea typeface="Times New Roman" panose="02020603050405020304" pitchFamily="18" charset="0"/>
                <a:cs typeface="Arial" panose="020B0604020202020204" pitchFamily="34" charset="0"/>
              </a:rPr>
              <a:t>уақытта</a:t>
            </a:r>
            <a:r>
              <a:rPr lang="ru-RU" altLang="ru-RU" dirty="0">
                <a:solidFill>
                  <a:srgbClr val="FF0000"/>
                </a:solidFill>
                <a:latin typeface="Arial" panose="020B0604020202020204" pitchFamily="34" charset="0"/>
                <a:ea typeface="Times New Roman" panose="02020603050405020304" pitchFamily="18" charset="0"/>
                <a:cs typeface="Arial" panose="020B0604020202020204" pitchFamily="34" charset="0"/>
              </a:rPr>
              <a:t> </a:t>
            </a:r>
            <a:r>
              <a:rPr lang="ru-RU" altLang="ru-RU" dirty="0" err="1">
                <a:solidFill>
                  <a:srgbClr val="FF0000"/>
                </a:solidFill>
                <a:latin typeface="Arial" panose="020B0604020202020204" pitchFamily="34" charset="0"/>
                <a:ea typeface="Times New Roman" panose="02020603050405020304" pitchFamily="18" charset="0"/>
                <a:cs typeface="Arial" panose="020B0604020202020204" pitchFamily="34" charset="0"/>
              </a:rPr>
              <a:t>кеңесуді</a:t>
            </a:r>
            <a:r>
              <a:rPr lang="ru-RU" altLang="ru-RU" dirty="0">
                <a:solidFill>
                  <a:srgbClr val="FF0000"/>
                </a:solidFill>
                <a:latin typeface="Arial" panose="020B0604020202020204" pitchFamily="34" charset="0"/>
                <a:ea typeface="Times New Roman" panose="02020603050405020304" pitchFamily="18" charset="0"/>
                <a:cs typeface="Arial" panose="020B0604020202020204" pitchFamily="34" charset="0"/>
              </a:rPr>
              <a:t> </a:t>
            </a:r>
            <a:r>
              <a:rPr lang="ru-RU" altLang="ru-RU" dirty="0" err="1">
                <a:solidFill>
                  <a:srgbClr val="FF0000"/>
                </a:solidFill>
                <a:latin typeface="Arial" panose="020B0604020202020204" pitchFamily="34" charset="0"/>
                <a:ea typeface="Times New Roman" panose="02020603050405020304" pitchFamily="18" charset="0"/>
                <a:cs typeface="Arial" panose="020B0604020202020204" pitchFamily="34" charset="0"/>
              </a:rPr>
              <a:t>өткізетіні</a:t>
            </a:r>
            <a:r>
              <a:rPr lang="ru-RU" altLang="ru-RU" dirty="0">
                <a:solidFill>
                  <a:srgbClr val="FF0000"/>
                </a:solidFill>
                <a:latin typeface="Arial" panose="020B0604020202020204" pitchFamily="34" charset="0"/>
                <a:ea typeface="Times New Roman" panose="02020603050405020304" pitchFamily="18" charset="0"/>
                <a:cs typeface="Arial" panose="020B0604020202020204" pitchFamily="34" charset="0"/>
              </a:rPr>
              <a:t> </a:t>
            </a:r>
            <a:r>
              <a:rPr lang="ru-RU" altLang="ru-RU" dirty="0" err="1">
                <a:solidFill>
                  <a:srgbClr val="FF0000"/>
                </a:solidFill>
                <a:latin typeface="Arial" panose="020B0604020202020204" pitchFamily="34" charset="0"/>
                <a:ea typeface="Times New Roman" panose="02020603050405020304" pitchFamily="18" charset="0"/>
                <a:cs typeface="Arial" panose="020B0604020202020204" pitchFamily="34" charset="0"/>
              </a:rPr>
              <a:t>жайлы</a:t>
            </a:r>
            <a:r>
              <a:rPr lang="ru-RU" altLang="ru-RU" dirty="0">
                <a:solidFill>
                  <a:srgbClr val="FF0000"/>
                </a:solidFill>
                <a:latin typeface="Arial" panose="020B0604020202020204" pitchFamily="34" charset="0"/>
                <a:ea typeface="Times New Roman" panose="02020603050405020304" pitchFamily="18" charset="0"/>
                <a:cs typeface="Arial" panose="020B0604020202020204" pitchFamily="34" charset="0"/>
              </a:rPr>
              <a:t> </a:t>
            </a:r>
            <a:r>
              <a:rPr lang="ru-RU" altLang="ru-RU" dirty="0" err="1">
                <a:solidFill>
                  <a:srgbClr val="FF0000"/>
                </a:solidFill>
                <a:latin typeface="Arial" panose="020B0604020202020204" pitchFamily="34" charset="0"/>
                <a:ea typeface="Times New Roman" panose="02020603050405020304" pitchFamily="18" charset="0"/>
                <a:cs typeface="Arial" panose="020B0604020202020204" pitchFamily="34" charset="0"/>
              </a:rPr>
              <a:t>талқылайды</a:t>
            </a:r>
            <a:r>
              <a:rPr lang="ru-RU" altLang="ru-RU" dirty="0">
                <a:solidFill>
                  <a:srgbClr val="FF0000"/>
                </a:solidFill>
                <a:latin typeface="Arial" panose="020B0604020202020204" pitchFamily="34" charset="0"/>
                <a:ea typeface="Times New Roman" panose="02020603050405020304" pitchFamily="18" charset="0"/>
                <a:cs typeface="Arial" panose="020B0604020202020204" pitchFamily="34" charset="0"/>
              </a:rPr>
              <a:t>.</a:t>
            </a:r>
            <a:r>
              <a:rPr lang="ru-RU" altLang="ru-RU" dirty="0">
                <a:solidFill>
                  <a:srgbClr val="FF0000"/>
                </a:solidFill>
                <a:ea typeface="Times New Roman" panose="02020603050405020304" pitchFamily="18" charset="0"/>
              </a:rPr>
              <a:t/>
            </a:r>
            <a:br>
              <a:rPr lang="ru-RU" altLang="ru-RU" dirty="0">
                <a:solidFill>
                  <a:srgbClr val="FF0000"/>
                </a:solidFill>
                <a:ea typeface="Times New Roman" panose="02020603050405020304" pitchFamily="18" charset="0"/>
              </a:rPr>
            </a:br>
            <a:endParaRPr lang="ru-RU" dirty="0">
              <a:solidFill>
                <a:srgbClr val="FF0000"/>
              </a:solidFill>
            </a:endParaRPr>
          </a:p>
        </p:txBody>
      </p:sp>
      <p:sp>
        <p:nvSpPr>
          <p:cNvPr id="4" name="Rectangle 1"/>
          <p:cNvSpPr>
            <a:spLocks noGrp="1" noChangeArrowheads="1"/>
          </p:cNvSpPr>
          <p:nvPr>
            <p:ph idx="1"/>
          </p:nvPr>
        </p:nvSpPr>
        <p:spPr bwMode="auto">
          <a:xfrm>
            <a:off x="904875" y="2505436"/>
            <a:ext cx="10666412" cy="40626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Бірінші</a:t>
            </a:r>
            <a:r>
              <a:rPr kumimoji="0" lang="ru-RU" altLang="ru-RU" sz="24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кезең</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Жұмыс</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басы.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Бұл</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кезеңде</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клиентпен</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кездеседі</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танысады</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қарым-қатынасқа</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түседі</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a:t>
            </a:r>
            <a:endParaRPr kumimoji="0" lang="ru-RU" altLang="ru-RU" sz="2400" b="0" i="0" u="none" strike="noStrike" cap="none" normalizeH="0" baseline="0" dirty="0" smtClean="0">
              <a:ln>
                <a:noFill/>
              </a:ln>
              <a:solidFill>
                <a:schemeClr val="tx1"/>
              </a:solidFill>
              <a:effectLst/>
              <a:ea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Екінші</a:t>
            </a:r>
            <a:r>
              <a:rPr kumimoji="0" lang="ru-RU" altLang="ru-RU" sz="24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кезең</a:t>
            </a:r>
            <a:r>
              <a:rPr kumimoji="0" lang="ru-RU" altLang="ru-RU" sz="24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Мәлімет</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жинақтау</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Бұл</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кезеңнің</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мақсаты</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клиенттің</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тұлғалығын</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диагностикалау</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әңгімелесу</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бақылау</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тестілеу</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қасиеттерін</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анықтау</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міселенің</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мәнін</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ашу</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a:t>
            </a:r>
            <a:endParaRPr kumimoji="0" lang="ru-RU" altLang="ru-RU" sz="2400" b="0" i="0" u="none" strike="noStrike" cap="none" normalizeH="0" baseline="0" dirty="0" smtClean="0">
              <a:ln>
                <a:noFill/>
              </a:ln>
              <a:solidFill>
                <a:schemeClr val="tx1"/>
              </a:solidFill>
              <a:effectLst/>
              <a:ea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Үшінші</a:t>
            </a:r>
            <a:r>
              <a:rPr kumimoji="0" lang="ru-RU" altLang="ru-RU" sz="24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кезең</a:t>
            </a:r>
            <a:r>
              <a:rPr kumimoji="0" lang="ru-RU" altLang="ru-RU" sz="24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Стратегиялық</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Мәселенің</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мүмкін</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шешімдерін</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анықтау</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әрекет</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ету</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жоспарын</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келісу</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айқындалған</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жоспарды</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жүзеге</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асырудың</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бақылау</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әдістерін</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анықтау</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a:t>
            </a:r>
            <a:endParaRPr kumimoji="0" lang="ru-RU" altLang="ru-RU" sz="2400" b="0" i="0" u="none" strike="noStrike" cap="none" normalizeH="0" baseline="0" dirty="0" smtClean="0">
              <a:ln>
                <a:noFill/>
              </a:ln>
              <a:solidFill>
                <a:schemeClr val="tx1"/>
              </a:solidFill>
              <a:effectLst/>
              <a:ea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4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Төртінші</a:t>
            </a:r>
            <a:r>
              <a:rPr kumimoji="0" lang="ru-RU" altLang="ru-RU" sz="24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кезең</a:t>
            </a:r>
            <a:r>
              <a:rPr kumimoji="0" lang="ru-RU" altLang="ru-RU" sz="2400" b="0" i="0" u="none" strike="noStrike" cap="none" normalizeH="0" baseline="0" dirty="0" smtClean="0">
                <a:ln>
                  <a:noFill/>
                </a:ln>
                <a:solidFill>
                  <a:srgbClr val="FF0000"/>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Клиентпен</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жоспарды</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жүзеге</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асыру</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Маманның</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қатысуынсыз</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клиенттің</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өздігінше</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4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орындалады</a:t>
            </a:r>
            <a:r>
              <a:rPr kumimoji="0" lang="ru-RU" altLang="ru-RU" sz="24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a:t>
            </a:r>
            <a:endParaRPr kumimoji="0" lang="ru-RU" altLang="ru-RU" sz="2400" b="0" i="0" u="none" strike="noStrike" cap="none" normalizeH="0" baseline="0" dirty="0" smtClean="0">
              <a:ln>
                <a:noFill/>
              </a:ln>
              <a:solidFill>
                <a:schemeClr val="tx1"/>
              </a:solidFill>
              <a:effectLst/>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ru-RU"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465570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2800" dirty="0" err="1">
                <a:solidFill>
                  <a:srgbClr val="FF0000"/>
                </a:solidFill>
              </a:rPr>
              <a:t>Кеңес</a:t>
            </a:r>
            <a:r>
              <a:rPr lang="ru-RU" sz="2800" dirty="0">
                <a:solidFill>
                  <a:srgbClr val="FF0000"/>
                </a:solidFill>
              </a:rPr>
              <a:t> </a:t>
            </a:r>
            <a:r>
              <a:rPr lang="ru-RU" sz="2800" dirty="0" err="1">
                <a:solidFill>
                  <a:srgbClr val="FF0000"/>
                </a:solidFill>
              </a:rPr>
              <a:t>берудің</a:t>
            </a:r>
            <a:r>
              <a:rPr lang="ru-RU" sz="2800" dirty="0">
                <a:solidFill>
                  <a:srgbClr val="FF0000"/>
                </a:solidFill>
              </a:rPr>
              <a:t> </a:t>
            </a:r>
            <a:r>
              <a:rPr lang="ru-RU" sz="2800" dirty="0" err="1">
                <a:solidFill>
                  <a:srgbClr val="FF0000"/>
                </a:solidFill>
              </a:rPr>
              <a:t>әр</a:t>
            </a:r>
            <a:r>
              <a:rPr lang="ru-RU" sz="2800" dirty="0">
                <a:solidFill>
                  <a:srgbClr val="FF0000"/>
                </a:solidFill>
              </a:rPr>
              <a:t> </a:t>
            </a:r>
            <a:r>
              <a:rPr lang="ru-RU" sz="2800" dirty="0" err="1">
                <a:solidFill>
                  <a:srgbClr val="FF0000"/>
                </a:solidFill>
              </a:rPr>
              <a:t>кезеңдері</a:t>
            </a:r>
            <a:r>
              <a:rPr lang="ru-RU" sz="2800" dirty="0">
                <a:solidFill>
                  <a:srgbClr val="FF0000"/>
                </a:solidFill>
              </a:rPr>
              <a:t> </a:t>
            </a:r>
            <a:r>
              <a:rPr lang="ru-RU" sz="2800" dirty="0" err="1">
                <a:solidFill>
                  <a:srgbClr val="FF0000"/>
                </a:solidFill>
              </a:rPr>
              <a:t>белгілі</a:t>
            </a:r>
            <a:r>
              <a:rPr lang="ru-RU" sz="2800" dirty="0">
                <a:solidFill>
                  <a:srgbClr val="FF0000"/>
                </a:solidFill>
              </a:rPr>
              <a:t> процедура мен </a:t>
            </a:r>
            <a:r>
              <a:rPr lang="ru-RU" sz="2800" dirty="0" err="1">
                <a:solidFill>
                  <a:srgbClr val="FF0000"/>
                </a:solidFill>
              </a:rPr>
              <a:t>техникаларды</a:t>
            </a:r>
            <a:r>
              <a:rPr lang="ru-RU" sz="2800" dirty="0">
                <a:solidFill>
                  <a:srgbClr val="FF0000"/>
                </a:solidFill>
              </a:rPr>
              <a:t> </a:t>
            </a:r>
            <a:r>
              <a:rPr lang="ru-RU" sz="2800" dirty="0" err="1">
                <a:solidFill>
                  <a:srgbClr val="FF0000"/>
                </a:solidFill>
              </a:rPr>
              <a:t>қолдана</a:t>
            </a:r>
            <a:r>
              <a:rPr lang="ru-RU" sz="2800" dirty="0">
                <a:solidFill>
                  <a:srgbClr val="FF0000"/>
                </a:solidFill>
              </a:rPr>
              <a:t> </a:t>
            </a:r>
            <a:r>
              <a:rPr lang="ru-RU" sz="2800" dirty="0" err="1">
                <a:solidFill>
                  <a:srgbClr val="FF0000"/>
                </a:solidFill>
              </a:rPr>
              <a:t>отырып</a:t>
            </a:r>
            <a:r>
              <a:rPr lang="ru-RU" sz="2800" dirty="0">
                <a:solidFill>
                  <a:srgbClr val="FF0000"/>
                </a:solidFill>
              </a:rPr>
              <a:t>, </a:t>
            </a:r>
            <a:r>
              <a:rPr lang="ru-RU" sz="2800" dirty="0" err="1">
                <a:solidFill>
                  <a:srgbClr val="FF0000"/>
                </a:solidFill>
              </a:rPr>
              <a:t>психологиялық</a:t>
            </a:r>
            <a:r>
              <a:rPr lang="ru-RU" sz="2800" dirty="0">
                <a:solidFill>
                  <a:srgbClr val="FF0000"/>
                </a:solidFill>
              </a:rPr>
              <a:t> </a:t>
            </a:r>
            <a:r>
              <a:rPr lang="ru-RU" sz="2800" dirty="0" err="1">
                <a:solidFill>
                  <a:srgbClr val="FF0000"/>
                </a:solidFill>
              </a:rPr>
              <a:t>кеңес</a:t>
            </a:r>
            <a:r>
              <a:rPr lang="ru-RU" sz="2800" dirty="0">
                <a:solidFill>
                  <a:srgbClr val="FF0000"/>
                </a:solidFill>
              </a:rPr>
              <a:t> </a:t>
            </a:r>
            <a:r>
              <a:rPr lang="ru-RU" sz="2800" dirty="0" err="1">
                <a:solidFill>
                  <a:srgbClr val="FF0000"/>
                </a:solidFill>
              </a:rPr>
              <a:t>беруде</a:t>
            </a:r>
            <a:r>
              <a:rPr lang="ru-RU" sz="2800" dirty="0">
                <a:solidFill>
                  <a:srgbClr val="FF0000"/>
                </a:solidFill>
              </a:rPr>
              <a:t> </a:t>
            </a:r>
            <a:r>
              <a:rPr lang="ru-RU" sz="2800" dirty="0" err="1">
                <a:solidFill>
                  <a:srgbClr val="FF0000"/>
                </a:solidFill>
              </a:rPr>
              <a:t>жетістікке</a:t>
            </a:r>
            <a:r>
              <a:rPr lang="ru-RU" sz="2800" dirty="0">
                <a:solidFill>
                  <a:srgbClr val="FF0000"/>
                </a:solidFill>
              </a:rPr>
              <a:t> </a:t>
            </a:r>
            <a:r>
              <a:rPr lang="ru-RU" sz="2800" dirty="0" err="1">
                <a:solidFill>
                  <a:srgbClr val="FF0000"/>
                </a:solidFill>
              </a:rPr>
              <a:t>жетеді</a:t>
            </a:r>
            <a:r>
              <a:rPr lang="ru-RU" sz="2800" dirty="0">
                <a:solidFill>
                  <a:srgbClr val="FF0000"/>
                </a:solidFill>
              </a:rPr>
              <a:t>.</a:t>
            </a:r>
            <a:br>
              <a:rPr lang="ru-RU" sz="2800" dirty="0">
                <a:solidFill>
                  <a:srgbClr val="FF0000"/>
                </a:solidFill>
              </a:rPr>
            </a:br>
            <a:endParaRPr lang="ru-RU" sz="2800" dirty="0">
              <a:solidFill>
                <a:srgbClr val="FF0000"/>
              </a:solidFill>
            </a:endParaRPr>
          </a:p>
        </p:txBody>
      </p:sp>
      <p:sp>
        <p:nvSpPr>
          <p:cNvPr id="3" name="Объект 2"/>
          <p:cNvSpPr>
            <a:spLocks noGrp="1"/>
          </p:cNvSpPr>
          <p:nvPr>
            <p:ph idx="1"/>
          </p:nvPr>
        </p:nvSpPr>
        <p:spPr>
          <a:xfrm>
            <a:off x="409575" y="2133599"/>
            <a:ext cx="11095037" cy="4562475"/>
          </a:xfrm>
        </p:spPr>
        <p:txBody>
          <a:bodyPr>
            <a:normAutofit fontScale="62500" lnSpcReduction="20000"/>
          </a:bodyPr>
          <a:lstStyle/>
          <a:p>
            <a:pPr algn="just"/>
            <a:r>
              <a:rPr lang="ru-RU" sz="2900" dirty="0" err="1">
                <a:solidFill>
                  <a:srgbClr val="FF0000"/>
                </a:solidFill>
              </a:rPr>
              <a:t>Сұхбаттасу</a:t>
            </a:r>
            <a:r>
              <a:rPr lang="ru-RU" sz="2900" dirty="0">
                <a:solidFill>
                  <a:srgbClr val="FF0000"/>
                </a:solidFill>
              </a:rPr>
              <a:t> (интервью) </a:t>
            </a:r>
            <a:r>
              <a:rPr lang="ru-RU" sz="2900" dirty="0" err="1"/>
              <a:t>көмек</a:t>
            </a:r>
            <a:r>
              <a:rPr lang="ru-RU" sz="2900" dirty="0"/>
              <a:t> </a:t>
            </a:r>
            <a:r>
              <a:rPr lang="ru-RU" sz="2900" dirty="0" err="1"/>
              <a:t>берудің</a:t>
            </a:r>
            <a:r>
              <a:rPr lang="ru-RU" sz="2900" dirty="0"/>
              <a:t> </a:t>
            </a:r>
            <a:r>
              <a:rPr lang="ru-RU" sz="2900" dirty="0" err="1"/>
              <a:t>басты</a:t>
            </a:r>
            <a:r>
              <a:rPr lang="ru-RU" sz="2900" dirty="0"/>
              <a:t> </a:t>
            </a:r>
            <a:r>
              <a:rPr lang="ru-RU" sz="2900" dirty="0" err="1"/>
              <a:t>әдісі</a:t>
            </a:r>
            <a:r>
              <a:rPr lang="ru-RU" sz="2900" dirty="0"/>
              <a:t> </a:t>
            </a:r>
            <a:r>
              <a:rPr lang="ru-RU" sz="2900" dirty="0" err="1"/>
              <a:t>ретінде</a:t>
            </a:r>
            <a:endParaRPr lang="ru-RU" sz="2900" dirty="0"/>
          </a:p>
          <a:p>
            <a:pPr algn="just"/>
            <a:r>
              <a:rPr lang="ru-RU" sz="2900" dirty="0" err="1">
                <a:solidFill>
                  <a:srgbClr val="FF0000"/>
                </a:solidFill>
              </a:rPr>
              <a:t>Интервьюді</a:t>
            </a:r>
            <a:r>
              <a:rPr lang="ru-RU" sz="2900" dirty="0">
                <a:solidFill>
                  <a:srgbClr val="FF0000"/>
                </a:solidFill>
              </a:rPr>
              <a:t> </a:t>
            </a:r>
            <a:r>
              <a:rPr lang="ru-RU" sz="2900" dirty="0" err="1">
                <a:solidFill>
                  <a:srgbClr val="FF0000"/>
                </a:solidFill>
              </a:rPr>
              <a:t>көмек</a:t>
            </a:r>
            <a:r>
              <a:rPr lang="ru-RU" sz="2900" dirty="0">
                <a:solidFill>
                  <a:srgbClr val="FF0000"/>
                </a:solidFill>
              </a:rPr>
              <a:t> </a:t>
            </a:r>
            <a:r>
              <a:rPr lang="ru-RU" sz="2900" dirty="0" err="1">
                <a:solidFill>
                  <a:srgbClr val="FF0000"/>
                </a:solidFill>
              </a:rPr>
              <a:t>берудің</a:t>
            </a:r>
            <a:r>
              <a:rPr lang="ru-RU" sz="2900" dirty="0">
                <a:solidFill>
                  <a:srgbClr val="FF0000"/>
                </a:solidFill>
              </a:rPr>
              <a:t> </a:t>
            </a:r>
            <a:r>
              <a:rPr lang="ru-RU" sz="2900" dirty="0" err="1">
                <a:solidFill>
                  <a:srgbClr val="FF0000"/>
                </a:solidFill>
              </a:rPr>
              <a:t>басты</a:t>
            </a:r>
            <a:r>
              <a:rPr lang="ru-RU" sz="2900" dirty="0">
                <a:solidFill>
                  <a:srgbClr val="FF0000"/>
                </a:solidFill>
              </a:rPr>
              <a:t> </a:t>
            </a:r>
            <a:r>
              <a:rPr lang="ru-RU" sz="2900" dirty="0" err="1">
                <a:solidFill>
                  <a:srgbClr val="FF0000"/>
                </a:solidFill>
              </a:rPr>
              <a:t>әдісі</a:t>
            </a:r>
            <a:r>
              <a:rPr lang="ru-RU" sz="2900" dirty="0">
                <a:solidFill>
                  <a:srgbClr val="FF0000"/>
                </a:solidFill>
              </a:rPr>
              <a:t> </a:t>
            </a:r>
            <a:r>
              <a:rPr lang="ru-RU" sz="2900" dirty="0" err="1">
                <a:solidFill>
                  <a:srgbClr val="FF0000"/>
                </a:solidFill>
              </a:rPr>
              <a:t>ретіндегі</a:t>
            </a:r>
            <a:r>
              <a:rPr lang="ru-RU" sz="2900" dirty="0">
                <a:solidFill>
                  <a:srgbClr val="FF0000"/>
                </a:solidFill>
              </a:rPr>
              <a:t> </a:t>
            </a:r>
            <a:r>
              <a:rPr lang="ru-RU" sz="2900" dirty="0" err="1">
                <a:solidFill>
                  <a:srgbClr val="FF0000"/>
                </a:solidFill>
              </a:rPr>
              <a:t>суреттеу</a:t>
            </a:r>
            <a:r>
              <a:rPr lang="ru-RU" sz="2900" dirty="0"/>
              <a:t>, </a:t>
            </a:r>
            <a:r>
              <a:rPr lang="ru-RU" sz="2900" dirty="0" err="1"/>
              <a:t>яғни</a:t>
            </a:r>
            <a:r>
              <a:rPr lang="ru-RU" sz="2900" dirty="0"/>
              <a:t> </a:t>
            </a:r>
            <a:r>
              <a:rPr lang="ru-RU" sz="2900" dirty="0" err="1"/>
              <a:t>кеңес</a:t>
            </a:r>
            <a:r>
              <a:rPr lang="ru-RU" sz="2900" dirty="0"/>
              <a:t> </a:t>
            </a:r>
            <a:r>
              <a:rPr lang="ru-RU" sz="2900" dirty="0" err="1"/>
              <a:t>беруші</a:t>
            </a:r>
            <a:r>
              <a:rPr lang="ru-RU" sz="2900" dirty="0"/>
              <a:t> </a:t>
            </a:r>
            <a:r>
              <a:rPr lang="ru-RU" sz="2900" dirty="0" err="1"/>
              <a:t>психологтың</a:t>
            </a:r>
            <a:r>
              <a:rPr lang="ru-RU" sz="2900" dirty="0"/>
              <a:t> клиент </a:t>
            </a:r>
            <a:r>
              <a:rPr lang="ru-RU" sz="2900" dirty="0" err="1"/>
              <a:t>берген</a:t>
            </a:r>
            <a:r>
              <a:rPr lang="ru-RU" sz="2900" dirty="0"/>
              <a:t> </a:t>
            </a:r>
            <a:r>
              <a:rPr lang="ru-RU" sz="2900" dirty="0" err="1"/>
              <a:t>тапсырмасымен</a:t>
            </a:r>
            <a:r>
              <a:rPr lang="ru-RU" sz="2900" dirty="0"/>
              <a:t> </a:t>
            </a:r>
            <a:r>
              <a:rPr lang="ru-RU" sz="2900" dirty="0" err="1"/>
              <a:t>жұмыс</a:t>
            </a:r>
            <a:r>
              <a:rPr lang="ru-RU" sz="2900" dirty="0"/>
              <a:t> </a:t>
            </a:r>
            <a:r>
              <a:rPr lang="ru-RU" sz="2900" dirty="0" err="1"/>
              <a:t>істеу</a:t>
            </a:r>
            <a:r>
              <a:rPr lang="ru-RU" sz="2900" dirty="0"/>
              <a:t> </a:t>
            </a:r>
            <a:r>
              <a:rPr lang="ru-RU" sz="2900" dirty="0" err="1"/>
              <a:t>деген</a:t>
            </a:r>
            <a:r>
              <a:rPr lang="ru-RU" sz="2900" dirty="0"/>
              <a:t> </a:t>
            </a:r>
            <a:r>
              <a:rPr lang="ru-RU" sz="2900" dirty="0" err="1"/>
              <a:t>сөз</a:t>
            </a:r>
            <a:r>
              <a:rPr lang="ru-RU" sz="2900" dirty="0"/>
              <a:t>. </a:t>
            </a:r>
            <a:r>
              <a:rPr lang="ru-RU" sz="2900" dirty="0" err="1"/>
              <a:t>Егер</a:t>
            </a:r>
            <a:r>
              <a:rPr lang="ru-RU" sz="2900" dirty="0"/>
              <a:t> </a:t>
            </a:r>
            <a:r>
              <a:rPr lang="ru-RU" sz="2900" dirty="0" err="1"/>
              <a:t>тапсырыс</a:t>
            </a:r>
            <a:r>
              <a:rPr lang="ru-RU" sz="2900" dirty="0"/>
              <a:t> </a:t>
            </a:r>
            <a:r>
              <a:rPr lang="ru-RU" sz="2900" dirty="0" err="1"/>
              <a:t>диалогты</a:t>
            </a:r>
            <a:r>
              <a:rPr lang="ru-RU" sz="2900" dirty="0"/>
              <a:t> </a:t>
            </a:r>
            <a:r>
              <a:rPr lang="ru-RU" sz="2900" dirty="0" err="1"/>
              <a:t>жұмысты</a:t>
            </a:r>
            <a:r>
              <a:rPr lang="ru-RU" sz="2900" dirty="0"/>
              <a:t> </a:t>
            </a:r>
            <a:r>
              <a:rPr lang="ru-RU" sz="2900" dirty="0" err="1"/>
              <a:t>қажет</a:t>
            </a:r>
            <a:r>
              <a:rPr lang="ru-RU" sz="2900" dirty="0"/>
              <a:t> </a:t>
            </a:r>
            <a:r>
              <a:rPr lang="ru-RU" sz="2900" dirty="0" err="1"/>
              <a:t>етсе</a:t>
            </a:r>
            <a:r>
              <a:rPr lang="ru-RU" sz="2900" dirty="0"/>
              <a:t>, </a:t>
            </a:r>
            <a:r>
              <a:rPr lang="ru-RU" sz="2900" dirty="0" err="1"/>
              <a:t>онда</a:t>
            </a:r>
            <a:r>
              <a:rPr lang="ru-RU" sz="2900" dirty="0"/>
              <a:t> </a:t>
            </a:r>
            <a:r>
              <a:rPr lang="ru-RU" sz="2900" dirty="0" err="1"/>
              <a:t>бұл</a:t>
            </a:r>
            <a:r>
              <a:rPr lang="ru-RU" sz="2900" dirty="0"/>
              <a:t> </a:t>
            </a:r>
            <a:r>
              <a:rPr lang="ru-RU" sz="2900" dirty="0" err="1"/>
              <a:t>кездесу</a:t>
            </a:r>
            <a:r>
              <a:rPr lang="ru-RU" sz="2900" dirty="0"/>
              <a:t> </a:t>
            </a:r>
            <a:r>
              <a:rPr lang="ru-RU" sz="2900" dirty="0" err="1"/>
              <a:t>белгіленген</a:t>
            </a:r>
            <a:r>
              <a:rPr lang="ru-RU" sz="2900" dirty="0"/>
              <a:t> </a:t>
            </a:r>
            <a:r>
              <a:rPr lang="ru-RU" sz="2900" dirty="0" err="1"/>
              <a:t>бір</a:t>
            </a:r>
            <a:r>
              <a:rPr lang="ru-RU" sz="2900" dirty="0"/>
              <a:t> </a:t>
            </a:r>
            <a:r>
              <a:rPr lang="ru-RU" sz="2900" dirty="0" err="1"/>
              <a:t>уақытпен</a:t>
            </a:r>
            <a:r>
              <a:rPr lang="ru-RU" sz="2900" dirty="0"/>
              <a:t> </a:t>
            </a:r>
            <a:r>
              <a:rPr lang="ru-RU" sz="2900" dirty="0" err="1"/>
              <a:t>психодиагност</a:t>
            </a:r>
            <a:r>
              <a:rPr lang="ru-RU" sz="2900" dirty="0"/>
              <a:t> </a:t>
            </a:r>
            <a:r>
              <a:rPr lang="ru-RU" sz="2900" dirty="0" err="1"/>
              <a:t>маманның</a:t>
            </a:r>
            <a:r>
              <a:rPr lang="ru-RU" sz="2900" dirty="0"/>
              <a:t> </a:t>
            </a:r>
            <a:r>
              <a:rPr lang="ru-RU" sz="2900" dirty="0" err="1"/>
              <a:t>көмегімен</a:t>
            </a:r>
            <a:r>
              <a:rPr lang="ru-RU" sz="2900" dirty="0"/>
              <a:t> </a:t>
            </a:r>
            <a:r>
              <a:rPr lang="ru-RU" sz="2900" dirty="0" err="1"/>
              <a:t>өтеді</a:t>
            </a:r>
            <a:r>
              <a:rPr lang="ru-RU" sz="2900" dirty="0"/>
              <a:t>. </a:t>
            </a:r>
            <a:r>
              <a:rPr lang="ru-RU" sz="2900" dirty="0" err="1"/>
              <a:t>Кеңес</a:t>
            </a:r>
            <a:r>
              <a:rPr lang="ru-RU" sz="2900" dirty="0"/>
              <a:t> </a:t>
            </a:r>
            <a:r>
              <a:rPr lang="ru-RU" sz="2900" dirty="0" err="1"/>
              <a:t>беруші</a:t>
            </a:r>
            <a:r>
              <a:rPr lang="ru-RU" sz="2900" dirty="0"/>
              <a:t> психолог диагноз </a:t>
            </a:r>
            <a:r>
              <a:rPr lang="ru-RU" sz="2900" dirty="0" err="1"/>
              <a:t>қоймайды</a:t>
            </a:r>
            <a:r>
              <a:rPr lang="ru-RU" sz="2900" dirty="0"/>
              <a:t>, </a:t>
            </a:r>
            <a:r>
              <a:rPr lang="ru-RU" sz="2900" dirty="0" err="1"/>
              <a:t>клиенттің</a:t>
            </a:r>
            <a:r>
              <a:rPr lang="ru-RU" sz="2900" dirty="0"/>
              <a:t> </a:t>
            </a:r>
            <a:r>
              <a:rPr lang="ru-RU" sz="2900" dirty="0" err="1"/>
              <a:t>жағдайын</a:t>
            </a:r>
            <a:r>
              <a:rPr lang="ru-RU" sz="2900" dirty="0"/>
              <a:t> </a:t>
            </a:r>
            <a:r>
              <a:rPr lang="ru-RU" sz="2900" dirty="0" err="1"/>
              <a:t>уникалды</a:t>
            </a:r>
            <a:r>
              <a:rPr lang="ru-RU" sz="2900" dirty="0"/>
              <a:t> </a:t>
            </a:r>
            <a:r>
              <a:rPr lang="ru-RU" sz="2900" dirty="0" err="1"/>
              <a:t>деп</a:t>
            </a:r>
            <a:r>
              <a:rPr lang="ru-RU" sz="2900" dirty="0"/>
              <a:t> </a:t>
            </a:r>
            <a:r>
              <a:rPr lang="ru-RU" sz="2900" dirty="0" err="1"/>
              <a:t>анализдеп</a:t>
            </a:r>
            <a:r>
              <a:rPr lang="ru-RU" sz="2900" dirty="0"/>
              <a:t>, </a:t>
            </a:r>
            <a:r>
              <a:rPr lang="ru-RU" sz="2900" dirty="0" err="1"/>
              <a:t>оған</a:t>
            </a:r>
            <a:r>
              <a:rPr lang="ru-RU" sz="2900" dirty="0"/>
              <a:t> </a:t>
            </a:r>
            <a:r>
              <a:rPr lang="ru-RU" sz="2900" dirty="0" err="1"/>
              <a:t>белгіленген</a:t>
            </a:r>
            <a:r>
              <a:rPr lang="ru-RU" sz="2900" dirty="0"/>
              <a:t> </a:t>
            </a:r>
            <a:r>
              <a:rPr lang="ru-RU" sz="2900" dirty="0" err="1"/>
              <a:t>білімді</a:t>
            </a:r>
            <a:r>
              <a:rPr lang="ru-RU" sz="2900" dirty="0"/>
              <a:t> </a:t>
            </a:r>
            <a:r>
              <a:rPr lang="ru-RU" sz="2900" dirty="0" err="1"/>
              <a:t>қолданады</a:t>
            </a:r>
            <a:r>
              <a:rPr lang="ru-RU" sz="2900" dirty="0"/>
              <a:t>.</a:t>
            </a:r>
          </a:p>
          <a:p>
            <a:pPr algn="just"/>
            <a:r>
              <a:rPr lang="ru-RU" sz="2900" dirty="0" err="1">
                <a:solidFill>
                  <a:srgbClr val="FF0000"/>
                </a:solidFill>
              </a:rPr>
              <a:t>Клиенттің</a:t>
            </a:r>
            <a:r>
              <a:rPr lang="ru-RU" sz="2900" dirty="0">
                <a:solidFill>
                  <a:srgbClr val="FF0000"/>
                </a:solidFill>
              </a:rPr>
              <a:t> </a:t>
            </a:r>
            <a:r>
              <a:rPr lang="ru-RU" sz="2900" dirty="0" err="1">
                <a:solidFill>
                  <a:srgbClr val="FF0000"/>
                </a:solidFill>
              </a:rPr>
              <a:t>уникалды</a:t>
            </a:r>
            <a:r>
              <a:rPr lang="ru-RU" sz="2900" dirty="0">
                <a:solidFill>
                  <a:srgbClr val="FF0000"/>
                </a:solidFill>
              </a:rPr>
              <a:t> </a:t>
            </a:r>
            <a:r>
              <a:rPr lang="ru-RU" sz="2900" dirty="0" err="1">
                <a:solidFill>
                  <a:srgbClr val="FF0000"/>
                </a:solidFill>
              </a:rPr>
              <a:t>жағдайын</a:t>
            </a:r>
            <a:r>
              <a:rPr lang="ru-RU" sz="2900" dirty="0">
                <a:solidFill>
                  <a:srgbClr val="FF0000"/>
                </a:solidFill>
              </a:rPr>
              <a:t> </a:t>
            </a:r>
            <a:r>
              <a:rPr lang="ru-RU" sz="2900" dirty="0" err="1">
                <a:solidFill>
                  <a:srgbClr val="FF0000"/>
                </a:solidFill>
              </a:rPr>
              <a:t>анализдеудің</a:t>
            </a:r>
            <a:r>
              <a:rPr lang="ru-RU" sz="2900" dirty="0">
                <a:solidFill>
                  <a:srgbClr val="FF0000"/>
                </a:solidFill>
              </a:rPr>
              <a:t> </a:t>
            </a:r>
            <a:r>
              <a:rPr lang="ru-RU" sz="2900" dirty="0" err="1">
                <a:solidFill>
                  <a:srgbClr val="FF0000"/>
                </a:solidFill>
              </a:rPr>
              <a:t>бір</a:t>
            </a:r>
            <a:r>
              <a:rPr lang="ru-RU" sz="2900" dirty="0">
                <a:solidFill>
                  <a:srgbClr val="FF0000"/>
                </a:solidFill>
              </a:rPr>
              <a:t> </a:t>
            </a:r>
            <a:r>
              <a:rPr lang="ru-RU" sz="2900" dirty="0" err="1">
                <a:solidFill>
                  <a:srgbClr val="FF0000"/>
                </a:solidFill>
              </a:rPr>
              <a:t>әдісін</a:t>
            </a:r>
            <a:r>
              <a:rPr lang="ru-RU" sz="2900" dirty="0">
                <a:solidFill>
                  <a:srgbClr val="FF0000"/>
                </a:solidFill>
              </a:rPr>
              <a:t> </a:t>
            </a:r>
            <a:r>
              <a:rPr lang="ru-RU" sz="2900" dirty="0" err="1">
                <a:solidFill>
                  <a:srgbClr val="FF0000"/>
                </a:solidFill>
              </a:rPr>
              <a:t>сұхбаттасу</a:t>
            </a:r>
            <a:r>
              <a:rPr lang="ru-RU" sz="2900" dirty="0">
                <a:solidFill>
                  <a:srgbClr val="FF0000"/>
                </a:solidFill>
              </a:rPr>
              <a:t> </a:t>
            </a:r>
            <a:r>
              <a:rPr lang="ru-RU" sz="2900" dirty="0" err="1">
                <a:solidFill>
                  <a:srgbClr val="FF0000"/>
                </a:solidFill>
              </a:rPr>
              <a:t>деп</a:t>
            </a:r>
            <a:r>
              <a:rPr lang="ru-RU" sz="2900" dirty="0">
                <a:solidFill>
                  <a:srgbClr val="FF0000"/>
                </a:solidFill>
              </a:rPr>
              <a:t> </a:t>
            </a:r>
            <a:r>
              <a:rPr lang="ru-RU" sz="2900" dirty="0" err="1">
                <a:solidFill>
                  <a:srgbClr val="FF0000"/>
                </a:solidFill>
              </a:rPr>
              <a:t>атайды</a:t>
            </a:r>
            <a:r>
              <a:rPr lang="ru-RU" sz="2900" dirty="0"/>
              <a:t>. </a:t>
            </a:r>
            <a:r>
              <a:rPr lang="ru-RU" sz="2900" dirty="0" err="1"/>
              <a:t>Бұл</a:t>
            </a:r>
            <a:r>
              <a:rPr lang="ru-RU" sz="2900" dirty="0"/>
              <a:t> </a:t>
            </a:r>
            <a:r>
              <a:rPr lang="ru-RU" sz="2900" dirty="0" err="1"/>
              <a:t>әдіс</a:t>
            </a:r>
            <a:r>
              <a:rPr lang="ru-RU" sz="2900" dirty="0"/>
              <a:t> </a:t>
            </a:r>
            <a:r>
              <a:rPr lang="ru-RU" sz="2900" dirty="0" err="1"/>
              <a:t>арқылы</a:t>
            </a:r>
            <a:r>
              <a:rPr lang="ru-RU" sz="2900" dirty="0"/>
              <a:t> </a:t>
            </a:r>
            <a:r>
              <a:rPr lang="ru-RU" sz="2900" dirty="0" err="1"/>
              <a:t>кеңес</a:t>
            </a:r>
            <a:r>
              <a:rPr lang="ru-RU" sz="2900" dirty="0"/>
              <a:t> </a:t>
            </a:r>
            <a:r>
              <a:rPr lang="ru-RU" sz="2900" dirty="0" err="1"/>
              <a:t>беруші</a:t>
            </a:r>
            <a:r>
              <a:rPr lang="ru-RU" sz="2900" dirty="0"/>
              <a:t> психолог </a:t>
            </a:r>
            <a:r>
              <a:rPr lang="ru-RU" sz="2900" dirty="0" err="1"/>
              <a:t>клентттің</a:t>
            </a:r>
            <a:r>
              <a:rPr lang="ru-RU" sz="2900" dirty="0"/>
              <a:t> </a:t>
            </a:r>
            <a:r>
              <a:rPr lang="ru-RU" sz="2900" dirty="0" err="1"/>
              <a:t>мәселесін</a:t>
            </a:r>
            <a:r>
              <a:rPr lang="ru-RU" sz="2900" dirty="0"/>
              <a:t> </a:t>
            </a:r>
            <a:r>
              <a:rPr lang="ru-RU" sz="2900" dirty="0" err="1"/>
              <a:t>шешудің</a:t>
            </a:r>
            <a:r>
              <a:rPr lang="ru-RU" sz="2900" dirty="0"/>
              <a:t> </a:t>
            </a:r>
            <a:r>
              <a:rPr lang="ru-RU" sz="2900" dirty="0" err="1"/>
              <a:t>альтернативті</a:t>
            </a:r>
            <a:r>
              <a:rPr lang="ru-RU" sz="2900" dirty="0"/>
              <a:t> </a:t>
            </a:r>
            <a:r>
              <a:rPr lang="ru-RU" sz="2900" dirty="0" err="1"/>
              <a:t>нұсқауларын</a:t>
            </a:r>
            <a:r>
              <a:rPr lang="ru-RU" sz="2900" dirty="0"/>
              <a:t> </a:t>
            </a:r>
            <a:r>
              <a:rPr lang="ru-RU" sz="2900" dirty="0" err="1"/>
              <a:t>ұсынады</a:t>
            </a:r>
            <a:r>
              <a:rPr lang="ru-RU" sz="2900" dirty="0"/>
              <a:t>, </a:t>
            </a:r>
            <a:r>
              <a:rPr lang="ru-RU" sz="2900" dirty="0" err="1"/>
              <a:t>қобалжулар</a:t>
            </a:r>
            <a:r>
              <a:rPr lang="ru-RU" sz="2900" dirty="0"/>
              <a:t>, </a:t>
            </a:r>
            <a:r>
              <a:rPr lang="ru-RU" sz="2900" dirty="0" err="1"/>
              <a:t>сезімдер</a:t>
            </a:r>
            <a:r>
              <a:rPr lang="ru-RU" sz="2900" dirty="0"/>
              <a:t>, </a:t>
            </a:r>
            <a:r>
              <a:rPr lang="ru-RU" sz="2900" dirty="0" err="1"/>
              <a:t>ойлар</a:t>
            </a:r>
            <a:r>
              <a:rPr lang="ru-RU" sz="2900" dirty="0"/>
              <a:t> мен </a:t>
            </a:r>
            <a:r>
              <a:rPr lang="ru-RU" sz="2900" dirty="0" err="1"/>
              <a:t>мақсаттар</a:t>
            </a:r>
            <a:r>
              <a:rPr lang="ru-RU" sz="2900" dirty="0"/>
              <a:t>, </a:t>
            </a:r>
            <a:r>
              <a:rPr lang="ru-RU" sz="2900" dirty="0" err="1"/>
              <a:t>яғни</a:t>
            </a:r>
            <a:r>
              <a:rPr lang="ru-RU" sz="2900" dirty="0"/>
              <a:t> </a:t>
            </a:r>
            <a:r>
              <a:rPr lang="ru-RU" sz="2900" dirty="0" err="1"/>
              <a:t>клиенттің</a:t>
            </a:r>
            <a:r>
              <a:rPr lang="ru-RU" sz="2900" dirty="0"/>
              <a:t> </a:t>
            </a:r>
            <a:r>
              <a:rPr lang="ru-RU" sz="2900" dirty="0" err="1"/>
              <a:t>ішкі</a:t>
            </a:r>
            <a:r>
              <a:rPr lang="ru-RU" sz="2900" dirty="0"/>
              <a:t> </a:t>
            </a:r>
            <a:r>
              <a:rPr lang="ru-RU" sz="2900" dirty="0" err="1"/>
              <a:t>әлемінде</a:t>
            </a:r>
            <a:r>
              <a:rPr lang="ru-RU" sz="2900" dirty="0"/>
              <a:t> </a:t>
            </a:r>
            <a:r>
              <a:rPr lang="ru-RU" sz="2900" dirty="0" err="1"/>
              <a:t>үлкен</a:t>
            </a:r>
            <a:r>
              <a:rPr lang="ru-RU" sz="2900" dirty="0"/>
              <a:t> </a:t>
            </a:r>
            <a:r>
              <a:rPr lang="ru-RU" sz="2900" dirty="0" err="1"/>
              <a:t>мобильдікті</a:t>
            </a:r>
            <a:r>
              <a:rPr lang="ru-RU" sz="2900" dirty="0"/>
              <a:t> </a:t>
            </a:r>
            <a:r>
              <a:rPr lang="ru-RU" sz="2900" dirty="0" err="1"/>
              <a:t>тудыру</a:t>
            </a:r>
            <a:r>
              <a:rPr lang="ru-RU" sz="2900" dirty="0"/>
              <a:t> </a:t>
            </a:r>
            <a:r>
              <a:rPr lang="ru-RU" sz="2900" dirty="0" err="1"/>
              <a:t>себебі</a:t>
            </a:r>
            <a:r>
              <a:rPr lang="ru-RU" sz="2900" dirty="0"/>
              <a:t>.</a:t>
            </a:r>
          </a:p>
          <a:p>
            <a:pPr algn="just"/>
            <a:r>
              <a:rPr lang="ru-RU" sz="2900" u="sng" dirty="0" err="1"/>
              <a:t>Интервьюдің</a:t>
            </a:r>
            <a:r>
              <a:rPr lang="ru-RU" sz="2900" u="sng" dirty="0"/>
              <a:t> </a:t>
            </a:r>
            <a:r>
              <a:rPr lang="ru-RU" sz="2900" u="sng" dirty="0" err="1"/>
              <a:t>тақырыбы</a:t>
            </a:r>
            <a:r>
              <a:rPr lang="ru-RU" sz="2900" u="sng" dirty="0"/>
              <a:t> </a:t>
            </a:r>
            <a:r>
              <a:rPr lang="ru-RU" sz="2900" u="sng" dirty="0" err="1"/>
              <a:t>клиенпен</a:t>
            </a:r>
            <a:r>
              <a:rPr lang="ru-RU" sz="2900" u="sng" dirty="0"/>
              <a:t> </a:t>
            </a:r>
            <a:r>
              <a:rPr lang="ru-RU" sz="2900" u="sng" dirty="0" err="1"/>
              <a:t>қандай</a:t>
            </a:r>
            <a:r>
              <a:rPr lang="ru-RU" sz="2900" u="sng" dirty="0"/>
              <a:t> да </a:t>
            </a:r>
            <a:r>
              <a:rPr lang="ru-RU" sz="2900" u="sng" dirty="0" err="1"/>
              <a:t>бір</a:t>
            </a:r>
            <a:r>
              <a:rPr lang="ru-RU" sz="2900" u="sng" dirty="0"/>
              <a:t> </a:t>
            </a:r>
            <a:r>
              <a:rPr lang="ru-RU" sz="2900" u="sng" dirty="0" err="1"/>
              <a:t>қатаң</a:t>
            </a:r>
            <a:r>
              <a:rPr lang="ru-RU" sz="2900" u="sng" dirty="0"/>
              <a:t> </a:t>
            </a:r>
            <a:r>
              <a:rPr lang="ru-RU" sz="2900" u="sng" dirty="0" err="1"/>
              <a:t>индивидуалды</a:t>
            </a:r>
            <a:r>
              <a:rPr lang="ru-RU" sz="2900" u="sng" dirty="0"/>
              <a:t> </a:t>
            </a:r>
            <a:r>
              <a:rPr lang="ru-RU" sz="2900" u="sng" dirty="0" err="1"/>
              <a:t>өмірлік</a:t>
            </a:r>
            <a:r>
              <a:rPr lang="ru-RU" sz="2900" u="sng" dirty="0"/>
              <a:t> </a:t>
            </a:r>
            <a:r>
              <a:rPr lang="ru-RU" sz="2900" u="sng" dirty="0" err="1"/>
              <a:t>контекстің</a:t>
            </a:r>
            <a:r>
              <a:rPr lang="ru-RU" sz="2900" u="sng" dirty="0"/>
              <a:t> </a:t>
            </a:r>
            <a:r>
              <a:rPr lang="ru-RU" sz="2900" u="sng" dirty="0" err="1"/>
              <a:t>арқасында</a:t>
            </a:r>
            <a:r>
              <a:rPr lang="ru-RU" sz="2900" u="sng" dirty="0"/>
              <a:t> </a:t>
            </a:r>
            <a:r>
              <a:rPr lang="ru-RU" sz="2900" u="sng" dirty="0" err="1"/>
              <a:t>қойылады</a:t>
            </a:r>
            <a:r>
              <a:rPr lang="ru-RU" sz="2900" u="sng" dirty="0"/>
              <a:t>. </a:t>
            </a:r>
            <a:r>
              <a:rPr lang="ru-RU" sz="2900" dirty="0" err="1">
                <a:solidFill>
                  <a:srgbClr val="FF0000"/>
                </a:solidFill>
              </a:rPr>
              <a:t>Мысалы</a:t>
            </a:r>
            <a:r>
              <a:rPr lang="ru-RU" sz="2900" dirty="0"/>
              <a:t>: </a:t>
            </a:r>
            <a:r>
              <a:rPr lang="ru-RU" sz="2900" dirty="0" err="1"/>
              <a:t>өзінің</a:t>
            </a:r>
            <a:r>
              <a:rPr lang="ru-RU" sz="2900" dirty="0"/>
              <a:t> </a:t>
            </a:r>
            <a:r>
              <a:rPr lang="ru-RU" sz="2900" dirty="0" err="1"/>
              <a:t>ана</a:t>
            </a:r>
            <a:r>
              <a:rPr lang="ru-RU" sz="2900" dirty="0"/>
              <a:t>, </a:t>
            </a:r>
            <a:r>
              <a:rPr lang="ru-RU" sz="2900" dirty="0" err="1"/>
              <a:t>әке</a:t>
            </a:r>
            <a:r>
              <a:rPr lang="ru-RU" sz="2900" dirty="0"/>
              <a:t> </a:t>
            </a:r>
            <a:r>
              <a:rPr lang="ru-RU" sz="2900" dirty="0" err="1"/>
              <a:t>ретіндегі</a:t>
            </a:r>
            <a:r>
              <a:rPr lang="ru-RU" sz="2900" dirty="0"/>
              <a:t> </a:t>
            </a:r>
            <a:r>
              <a:rPr lang="ru-RU" sz="2900" dirty="0" err="1"/>
              <a:t>комлектілік</a:t>
            </a:r>
            <a:r>
              <a:rPr lang="ru-RU" sz="2900" dirty="0"/>
              <a:t> </a:t>
            </a:r>
            <a:r>
              <a:rPr lang="ru-RU" sz="2900" dirty="0" err="1"/>
              <a:t>емес</a:t>
            </a:r>
            <a:r>
              <a:rPr lang="ru-RU" sz="2900" dirty="0"/>
              <a:t> </a:t>
            </a:r>
            <a:r>
              <a:rPr lang="ru-RU" sz="2900" dirty="0" err="1"/>
              <a:t>сияқты</a:t>
            </a:r>
            <a:r>
              <a:rPr lang="ru-RU" sz="2900" dirty="0"/>
              <a:t> </a:t>
            </a:r>
            <a:r>
              <a:rPr lang="ru-RU" sz="2900" dirty="0" err="1"/>
              <a:t>қобалжулар</a:t>
            </a:r>
            <a:r>
              <a:rPr lang="ru-RU" sz="2900" dirty="0"/>
              <a:t>, </a:t>
            </a:r>
            <a:r>
              <a:rPr lang="ru-RU" sz="2900" dirty="0" err="1"/>
              <a:t>ол</a:t>
            </a:r>
            <a:r>
              <a:rPr lang="ru-RU" sz="2900" dirty="0"/>
              <a:t> да </a:t>
            </a:r>
            <a:r>
              <a:rPr lang="ru-RU" sz="2900" dirty="0" err="1"/>
              <a:t>әр</a:t>
            </a:r>
            <a:r>
              <a:rPr lang="ru-RU" sz="2900" dirty="0"/>
              <a:t> </a:t>
            </a:r>
            <a:r>
              <a:rPr lang="ru-RU" sz="2900" dirty="0" err="1"/>
              <a:t>түрлі</a:t>
            </a:r>
            <a:r>
              <a:rPr lang="ru-RU" sz="2900" dirty="0"/>
              <a:t> </a:t>
            </a:r>
            <a:r>
              <a:rPr lang="ru-RU" sz="2900" dirty="0" err="1"/>
              <a:t>контекстерде</a:t>
            </a:r>
            <a:r>
              <a:rPr lang="ru-RU" sz="2900" dirty="0"/>
              <a:t> </a:t>
            </a:r>
            <a:r>
              <a:rPr lang="ru-RU" sz="2900" dirty="0" err="1"/>
              <a:t>қарастырылады</a:t>
            </a:r>
            <a:r>
              <a:rPr lang="ru-RU" sz="2900" dirty="0"/>
              <a:t>. </a:t>
            </a:r>
            <a:r>
              <a:rPr lang="ru-RU" sz="2900" dirty="0" err="1"/>
              <a:t>Көптеген</a:t>
            </a:r>
            <a:r>
              <a:rPr lang="ru-RU" sz="2900" dirty="0"/>
              <a:t> </a:t>
            </a:r>
            <a:r>
              <a:rPr lang="ru-RU" sz="2900" dirty="0" err="1"/>
              <a:t>практикалық</a:t>
            </a:r>
            <a:r>
              <a:rPr lang="ru-RU" sz="2900" dirty="0"/>
              <a:t> </a:t>
            </a:r>
            <a:r>
              <a:rPr lang="ru-RU" sz="2900" dirty="0" err="1"/>
              <a:t>психологтар</a:t>
            </a:r>
            <a:r>
              <a:rPr lang="ru-RU" sz="2900" dirty="0"/>
              <a:t> </a:t>
            </a:r>
            <a:r>
              <a:rPr lang="ru-RU" sz="2900" dirty="0" err="1"/>
              <a:t>кеңес</a:t>
            </a:r>
            <a:r>
              <a:rPr lang="ru-RU" sz="2900" dirty="0"/>
              <a:t> беру </a:t>
            </a:r>
            <a:r>
              <a:rPr lang="ru-RU" sz="2900" dirty="0" err="1"/>
              <a:t>кезінде</a:t>
            </a:r>
            <a:r>
              <a:rPr lang="ru-RU" sz="2900" dirty="0"/>
              <a:t> </a:t>
            </a:r>
            <a:r>
              <a:rPr lang="ru-RU" sz="2900" dirty="0" err="1"/>
              <a:t>столдың</a:t>
            </a:r>
            <a:r>
              <a:rPr lang="ru-RU" sz="2900" dirty="0"/>
              <a:t> </a:t>
            </a:r>
            <a:r>
              <a:rPr lang="ru-RU" sz="2900" dirty="0" err="1"/>
              <a:t>арғы</a:t>
            </a:r>
            <a:r>
              <a:rPr lang="ru-RU" sz="2900" dirty="0"/>
              <a:t> </a:t>
            </a:r>
            <a:r>
              <a:rPr lang="ru-RU" sz="2900" dirty="0" err="1"/>
              <a:t>шетінен</a:t>
            </a:r>
            <a:r>
              <a:rPr lang="ru-RU" sz="2900" dirty="0"/>
              <a:t> </a:t>
            </a:r>
            <a:r>
              <a:rPr lang="ru-RU" sz="2900" dirty="0" err="1"/>
              <a:t>шығып</a:t>
            </a:r>
            <a:r>
              <a:rPr lang="ru-RU" sz="2900" dirty="0"/>
              <a:t>, </a:t>
            </a:r>
            <a:r>
              <a:rPr lang="ru-RU" sz="2900" dirty="0" err="1"/>
              <a:t>клиентті</a:t>
            </a:r>
            <a:r>
              <a:rPr lang="ru-RU" sz="2900" dirty="0"/>
              <a:t> </a:t>
            </a:r>
            <a:r>
              <a:rPr lang="ru-RU" sz="2900" dirty="0" err="1"/>
              <a:t>қарсы</a:t>
            </a:r>
            <a:r>
              <a:rPr lang="ru-RU" sz="2900" dirty="0"/>
              <a:t> </a:t>
            </a:r>
            <a:r>
              <a:rPr lang="ru-RU" sz="2900" dirty="0" err="1"/>
              <a:t>алып</a:t>
            </a:r>
            <a:r>
              <a:rPr lang="ru-RU" sz="2900" dirty="0"/>
              <a:t>, </a:t>
            </a:r>
            <a:r>
              <a:rPr lang="ru-RU" sz="2900" dirty="0" err="1"/>
              <a:t>орындыққа</a:t>
            </a:r>
            <a:r>
              <a:rPr lang="ru-RU" sz="2900" dirty="0"/>
              <a:t> </a:t>
            </a:r>
            <a:r>
              <a:rPr lang="ru-RU" sz="2900" dirty="0" err="1"/>
              <a:t>дейін</a:t>
            </a:r>
            <a:r>
              <a:rPr lang="ru-RU" sz="2900" dirty="0"/>
              <a:t> </a:t>
            </a:r>
            <a:r>
              <a:rPr lang="ru-RU" sz="2900" dirty="0" err="1"/>
              <a:t>шығарып</a:t>
            </a:r>
            <a:r>
              <a:rPr lang="ru-RU" sz="2900" dirty="0"/>
              <a:t> </a:t>
            </a:r>
            <a:r>
              <a:rPr lang="ru-RU" sz="2900" dirty="0" err="1"/>
              <a:t>салады</a:t>
            </a:r>
            <a:r>
              <a:rPr lang="ru-RU" sz="2900" dirty="0"/>
              <a:t>. </a:t>
            </a:r>
            <a:r>
              <a:rPr lang="ru-RU" sz="2900" dirty="0" err="1"/>
              <a:t>Одан</a:t>
            </a:r>
            <a:r>
              <a:rPr lang="ru-RU" sz="2900" dirty="0"/>
              <a:t> </a:t>
            </a:r>
            <a:r>
              <a:rPr lang="ru-RU" sz="2900" dirty="0" err="1"/>
              <a:t>кейін</a:t>
            </a:r>
            <a:r>
              <a:rPr lang="ru-RU" sz="2900" dirty="0"/>
              <a:t>: «</a:t>
            </a:r>
            <a:r>
              <a:rPr lang="ru-RU" sz="2900" dirty="0" err="1"/>
              <a:t>Отырыңыз</a:t>
            </a:r>
            <a:r>
              <a:rPr lang="ru-RU" sz="2900" dirty="0"/>
              <a:t>» </a:t>
            </a:r>
            <a:r>
              <a:rPr lang="ru-RU" sz="2900" dirty="0" err="1"/>
              <a:t>бірер</a:t>
            </a:r>
            <a:r>
              <a:rPr lang="ru-RU" sz="2900" dirty="0"/>
              <a:t> </a:t>
            </a:r>
            <a:r>
              <a:rPr lang="ru-RU" sz="2900" dirty="0" err="1"/>
              <a:t>кідірістен</a:t>
            </a:r>
            <a:r>
              <a:rPr lang="ru-RU" sz="2900" dirty="0"/>
              <a:t> </a:t>
            </a:r>
            <a:r>
              <a:rPr lang="ru-RU" sz="2900" dirty="0" err="1"/>
              <a:t>кейін</a:t>
            </a:r>
            <a:r>
              <a:rPr lang="ru-RU" sz="2900" dirty="0"/>
              <a:t> </a:t>
            </a:r>
            <a:r>
              <a:rPr lang="ru-RU" sz="2900" dirty="0" err="1"/>
              <a:t>танысу</a:t>
            </a:r>
            <a:r>
              <a:rPr lang="ru-RU" sz="2900" dirty="0"/>
              <a:t> </a:t>
            </a:r>
            <a:r>
              <a:rPr lang="ru-RU" sz="2900" dirty="0" err="1"/>
              <a:t>болады</a:t>
            </a:r>
            <a:r>
              <a:rPr lang="ru-RU" sz="2900" dirty="0"/>
              <a:t> </a:t>
            </a:r>
            <a:r>
              <a:rPr lang="ru-RU" sz="2900" dirty="0" err="1"/>
              <a:t>дейді</a:t>
            </a:r>
            <a:r>
              <a:rPr lang="ru-RU" sz="2900" dirty="0"/>
              <a:t>.</a:t>
            </a:r>
          </a:p>
          <a:p>
            <a:endParaRPr lang="ru-RU" dirty="0"/>
          </a:p>
        </p:txBody>
      </p:sp>
    </p:spTree>
    <p:extLst>
      <p:ext uri="{BB962C8B-B14F-4D97-AF65-F5344CB8AC3E}">
        <p14:creationId xmlns:p14="http://schemas.microsoft.com/office/powerpoint/2010/main" val="37884033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ltLang="ru-RU" dirty="0">
                <a:solidFill>
                  <a:srgbClr val="FF0000"/>
                </a:solidFill>
                <a:latin typeface="Arial" panose="020B0604020202020204" pitchFamily="34" charset="0"/>
                <a:ea typeface="Times New Roman" panose="02020603050405020304" pitchFamily="18" charset="0"/>
                <a:cs typeface="Arial" panose="020B0604020202020204" pitchFamily="34" charset="0"/>
              </a:rPr>
              <a:t>Интервью </a:t>
            </a:r>
            <a:r>
              <a:rPr lang="ru-RU" altLang="ru-RU" dirty="0" err="1" smtClean="0">
                <a:solidFill>
                  <a:srgbClr val="FF0000"/>
                </a:solidFill>
                <a:latin typeface="Arial" panose="020B0604020202020204" pitchFamily="34" charset="0"/>
                <a:ea typeface="Times New Roman" panose="02020603050405020304" pitchFamily="18" charset="0"/>
                <a:cs typeface="Arial" panose="020B0604020202020204" pitchFamily="34" charset="0"/>
              </a:rPr>
              <a:t>психологтың</a:t>
            </a:r>
            <a:r>
              <a:rPr lang="ru-RU" altLang="ru-RU"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 </a:t>
            </a:r>
            <a:r>
              <a:rPr lang="ru-RU" altLang="ru-RU" dirty="0" err="1">
                <a:solidFill>
                  <a:srgbClr val="FF0000"/>
                </a:solidFill>
                <a:latin typeface="Arial" panose="020B0604020202020204" pitchFamily="34" charset="0"/>
                <a:ea typeface="Times New Roman" panose="02020603050405020304" pitchFamily="18" charset="0"/>
                <a:cs typeface="Arial" panose="020B0604020202020204" pitchFamily="34" charset="0"/>
              </a:rPr>
              <a:t>сұрақ</a:t>
            </a:r>
            <a:r>
              <a:rPr lang="ru-RU" altLang="ru-RU" dirty="0">
                <a:solidFill>
                  <a:srgbClr val="FF0000"/>
                </a:solidFill>
                <a:latin typeface="Arial" panose="020B0604020202020204" pitchFamily="34" charset="0"/>
                <a:ea typeface="Times New Roman" panose="02020603050405020304" pitchFamily="18" charset="0"/>
                <a:cs typeface="Arial" panose="020B0604020202020204" pitchFamily="34" charset="0"/>
              </a:rPr>
              <a:t> </a:t>
            </a:r>
            <a:r>
              <a:rPr lang="ru-RU" altLang="ru-RU" dirty="0" err="1" smtClean="0">
                <a:solidFill>
                  <a:srgbClr val="FF0000"/>
                </a:solidFill>
                <a:latin typeface="Arial" panose="020B0604020202020204" pitchFamily="34" charset="0"/>
                <a:ea typeface="Times New Roman" panose="02020603050405020304" pitchFamily="18" charset="0"/>
                <a:cs typeface="Arial" panose="020B0604020202020204" pitchFamily="34" charset="0"/>
              </a:rPr>
              <a:t>қойыуынан</a:t>
            </a:r>
            <a:r>
              <a:rPr lang="ru-RU" altLang="ru-RU"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 </a:t>
            </a:r>
            <a:r>
              <a:rPr lang="ru-RU" altLang="ru-RU" dirty="0" err="1" smtClean="0">
                <a:solidFill>
                  <a:srgbClr val="FF0000"/>
                </a:solidFill>
                <a:latin typeface="Arial" panose="020B0604020202020204" pitchFamily="34" charset="0"/>
                <a:ea typeface="Times New Roman" panose="02020603050405020304" pitchFamily="18" charset="0"/>
                <a:cs typeface="Arial" panose="020B0604020202020204" pitchFamily="34" charset="0"/>
              </a:rPr>
              <a:t>басталады</a:t>
            </a:r>
            <a:endParaRPr lang="ru-RU" dirty="0">
              <a:solidFill>
                <a:srgbClr val="FF0000"/>
              </a:solidFill>
            </a:endParaRPr>
          </a:p>
        </p:txBody>
      </p:sp>
      <p:sp>
        <p:nvSpPr>
          <p:cNvPr id="4" name="Rectangle 1"/>
          <p:cNvSpPr>
            <a:spLocks noGrp="1" noChangeArrowheads="1"/>
          </p:cNvSpPr>
          <p:nvPr>
            <p:ph idx="1"/>
          </p:nvPr>
        </p:nvSpPr>
        <p:spPr bwMode="auto">
          <a:xfrm>
            <a:off x="428625" y="2090941"/>
            <a:ext cx="22348490"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a:t>
            </a:r>
            <a:endParaRPr kumimoji="0" lang="ru-RU" altLang="ru-RU" sz="2000" b="0" i="0" u="none" strike="noStrike" cap="none" normalizeH="0" baseline="0" dirty="0" smtClean="0">
              <a:ln>
                <a:noFill/>
              </a:ln>
              <a:solidFill>
                <a:schemeClr val="tx1"/>
              </a:solidFill>
              <a:effectLst/>
              <a:ea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сізді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тыңдап</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тұрмын</a:t>
            </a:r>
            <a:endParaRPr kumimoji="0" lang="ru-RU" altLang="ru-RU" sz="2000" b="0" i="0" u="none" strike="noStrike" cap="none" normalizeH="0" baseline="0" dirty="0" smtClean="0">
              <a:ln>
                <a:noFill/>
              </a:ln>
              <a:solidFill>
                <a:schemeClr val="tx1"/>
              </a:solidFill>
              <a:effectLst/>
              <a:ea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өзіңіз</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жайлы</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айтып</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беріңізші</a:t>
            </a:r>
            <a:endParaRPr kumimoji="0" lang="ru-RU" altLang="ru-RU" sz="2000" b="0" i="0" u="none" strike="noStrike" cap="none" normalizeH="0" baseline="0" dirty="0" smtClean="0">
              <a:ln>
                <a:noFill/>
              </a:ln>
              <a:solidFill>
                <a:schemeClr val="tx1"/>
              </a:solidFill>
              <a:effectLst/>
              <a:ea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сізді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бұл</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жерге</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не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алып</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келді</a:t>
            </a:r>
            <a:endParaRPr kumimoji="0" lang="ru-RU" altLang="ru-RU" sz="2000" b="0" i="0" u="none" strike="noStrike" cap="none" normalizeH="0" baseline="0" dirty="0" smtClean="0">
              <a:ln>
                <a:noFill/>
              </a:ln>
              <a:solidFill>
                <a:schemeClr val="tx1"/>
              </a:solidFill>
              <a:effectLst/>
              <a:ea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Бұл</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жерде</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клиенттің</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өз</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өмірі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жайлы</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айтуға</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мүмкіндік</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беріледі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Психолог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қарым-қатынасқа</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түсу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барасында</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аты-жөнімен</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айту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арқылы</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сөйлесу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керек</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Бізге</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белгілі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болғандай</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клиенттің</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аты</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және</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оны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қолдану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клиентті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меңгере</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алу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деген</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сөз</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Атын</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қайталау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индивидуалдық</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қатынаспен</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клиентке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әсер</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ету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болады</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a:t>
            </a:r>
            <a:endParaRPr kumimoji="0" lang="ru-RU" altLang="ru-RU" sz="2000" b="0" i="0" u="none" strike="noStrike" cap="none" normalizeH="0" baseline="0" dirty="0" smtClean="0">
              <a:ln>
                <a:noFill/>
              </a:ln>
              <a:solidFill>
                <a:schemeClr val="tx1"/>
              </a:solidFill>
              <a:effectLst/>
              <a:ea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Қарым-қатынасқа</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түспейтін</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клиенттер</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бар.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Егер</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де 10 минут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ішінде</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сөйлемесе</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клиент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айтқанымен</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жүрілу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керек</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және</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ол</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армандайтын</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сұрақтарды</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қоймау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керек</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a:t>
            </a:r>
            <a:endParaRPr kumimoji="0" lang="ru-RU" altLang="ru-RU" sz="2000" b="0" i="0" u="none" strike="noStrike" cap="none" normalizeH="0" baseline="0" dirty="0" smtClean="0">
              <a:ln>
                <a:noFill/>
              </a:ln>
              <a:solidFill>
                <a:schemeClr val="tx1"/>
              </a:solidFill>
              <a:effectLst/>
              <a:ea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Интервьдің</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екінші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кезеңінде</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материалды</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жинақтау</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барысында</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мынадай</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сұрақ</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шешіледі</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мәселе</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 </a:t>
            </a:r>
            <a:r>
              <a:rPr kumimoji="0" lang="ru-RU" altLang="ru-RU" sz="2000" b="0" i="0" u="none" strike="noStrike" cap="none" normalizeH="0" baseline="0" dirty="0" err="1"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неде</a:t>
            </a:r>
            <a:r>
              <a:rPr kumimoji="0" lang="ru-RU" altLang="ru-RU" sz="2000" b="0" i="0" u="none" strike="noStrike" cap="none" normalizeH="0" baseline="0" dirty="0" smtClean="0">
                <a:ln>
                  <a:noFill/>
                </a:ln>
                <a:solidFill>
                  <a:srgbClr val="353F4A"/>
                </a:solidFill>
                <a:effectLst/>
                <a:latin typeface="Arial" panose="020B0604020202020204" pitchFamily="34" charset="0"/>
                <a:ea typeface="Times New Roman" panose="02020603050405020304" pitchFamily="18" charset="0"/>
                <a:cs typeface="Arial" panose="020B0604020202020204" pitchFamily="34" charset="0"/>
              </a:rPr>
              <a:t>?»</a:t>
            </a:r>
            <a:endParaRPr kumimoji="0" lang="ru-RU" altLang="ru-RU" sz="20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650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04224" y="446088"/>
            <a:ext cx="3505199" cy="976312"/>
          </a:xfrm>
        </p:spPr>
        <p:txBody>
          <a:bodyPr>
            <a:normAutofit fontScale="90000"/>
          </a:bodyPr>
          <a:lstStyle/>
          <a:p>
            <a:r>
              <a:rPr lang="ru-RU" dirty="0" err="1">
                <a:solidFill>
                  <a:srgbClr val="FF0000"/>
                </a:solidFill>
              </a:rPr>
              <a:t>Бұл</a:t>
            </a:r>
            <a:r>
              <a:rPr lang="ru-RU" dirty="0">
                <a:solidFill>
                  <a:srgbClr val="FF0000"/>
                </a:solidFill>
              </a:rPr>
              <a:t> </a:t>
            </a:r>
            <a:r>
              <a:rPr lang="ru-RU" dirty="0" err="1">
                <a:solidFill>
                  <a:srgbClr val="FF0000"/>
                </a:solidFill>
              </a:rPr>
              <a:t>кезде</a:t>
            </a:r>
            <a:r>
              <a:rPr lang="ru-RU" dirty="0">
                <a:solidFill>
                  <a:srgbClr val="FF0000"/>
                </a:solidFill>
              </a:rPr>
              <a:t> клиент </a:t>
            </a:r>
            <a:r>
              <a:rPr lang="ru-RU" dirty="0" err="1">
                <a:solidFill>
                  <a:srgbClr val="FF0000"/>
                </a:solidFill>
              </a:rPr>
              <a:t>тергеуші</a:t>
            </a:r>
            <a:r>
              <a:rPr lang="ru-RU" dirty="0">
                <a:solidFill>
                  <a:srgbClr val="FF0000"/>
                </a:solidFill>
              </a:rPr>
              <a:t> </a:t>
            </a:r>
            <a:r>
              <a:rPr lang="ru-RU" dirty="0" err="1">
                <a:solidFill>
                  <a:srgbClr val="FF0000"/>
                </a:solidFill>
              </a:rPr>
              <a:t>сияқты</a:t>
            </a:r>
            <a:r>
              <a:rPr lang="ru-RU" dirty="0">
                <a:solidFill>
                  <a:srgbClr val="FF0000"/>
                </a:solidFill>
              </a:rPr>
              <a:t> </a:t>
            </a:r>
            <a:r>
              <a:rPr lang="ru-RU" dirty="0" err="1">
                <a:solidFill>
                  <a:srgbClr val="FF0000"/>
                </a:solidFill>
              </a:rPr>
              <a:t>клиентпен</a:t>
            </a:r>
            <a:r>
              <a:rPr lang="ru-RU" dirty="0">
                <a:solidFill>
                  <a:srgbClr val="FF0000"/>
                </a:solidFill>
              </a:rPr>
              <a:t> </a:t>
            </a:r>
            <a:r>
              <a:rPr lang="ru-RU" dirty="0" err="1">
                <a:solidFill>
                  <a:srgbClr val="FF0000"/>
                </a:solidFill>
              </a:rPr>
              <a:t>көбірек</a:t>
            </a:r>
            <a:r>
              <a:rPr lang="ru-RU" dirty="0">
                <a:solidFill>
                  <a:srgbClr val="FF0000"/>
                </a:solidFill>
              </a:rPr>
              <a:t> </a:t>
            </a:r>
            <a:r>
              <a:rPr lang="ru-RU" dirty="0" err="1">
                <a:solidFill>
                  <a:srgbClr val="FF0000"/>
                </a:solidFill>
              </a:rPr>
              <a:t>мәлімет</a:t>
            </a:r>
            <a:r>
              <a:rPr lang="ru-RU" dirty="0">
                <a:solidFill>
                  <a:srgbClr val="FF0000"/>
                </a:solidFill>
              </a:rPr>
              <a:t> </a:t>
            </a:r>
            <a:r>
              <a:rPr lang="ru-RU" dirty="0" err="1">
                <a:solidFill>
                  <a:srgbClr val="FF0000"/>
                </a:solidFill>
              </a:rPr>
              <a:t>алуы</a:t>
            </a:r>
            <a:r>
              <a:rPr lang="ru-RU" dirty="0">
                <a:solidFill>
                  <a:srgbClr val="FF0000"/>
                </a:solidFill>
              </a:rPr>
              <a:t> </a:t>
            </a:r>
            <a:r>
              <a:rPr lang="ru-RU" dirty="0" err="1">
                <a:solidFill>
                  <a:srgbClr val="FF0000"/>
                </a:solidFill>
              </a:rPr>
              <a:t>керек</a:t>
            </a:r>
            <a:r>
              <a:rPr lang="ru-RU" dirty="0">
                <a:solidFill>
                  <a:srgbClr val="FF0000"/>
                </a:solidFill>
              </a:rPr>
              <a:t>. </a:t>
            </a:r>
          </a:p>
        </p:txBody>
      </p:sp>
      <p:sp>
        <p:nvSpPr>
          <p:cNvPr id="3" name="Объект 2"/>
          <p:cNvSpPr>
            <a:spLocks noGrp="1"/>
          </p:cNvSpPr>
          <p:nvPr>
            <p:ph idx="1"/>
          </p:nvPr>
        </p:nvSpPr>
        <p:spPr/>
        <p:txBody>
          <a:bodyPr/>
          <a:lstStyle/>
          <a:p>
            <a:r>
              <a:rPr lang="ru-RU" dirty="0" err="1" smtClean="0">
                <a:solidFill>
                  <a:srgbClr val="FF0000"/>
                </a:solidFill>
              </a:rPr>
              <a:t>Анализдеу</a:t>
            </a:r>
            <a:r>
              <a:rPr lang="ru-RU" dirty="0" smtClean="0">
                <a:solidFill>
                  <a:srgbClr val="FF0000"/>
                </a:solidFill>
              </a:rPr>
              <a:t> </a:t>
            </a:r>
            <a:r>
              <a:rPr lang="ru-RU" dirty="0" err="1">
                <a:solidFill>
                  <a:srgbClr val="FF0000"/>
                </a:solidFill>
              </a:rPr>
              <a:t>арқылы</a:t>
            </a:r>
            <a:r>
              <a:rPr lang="ru-RU" dirty="0">
                <a:solidFill>
                  <a:srgbClr val="FF0000"/>
                </a:solidFill>
              </a:rPr>
              <a:t> клиент </a:t>
            </a:r>
            <a:r>
              <a:rPr lang="ru-RU" dirty="0" err="1">
                <a:solidFill>
                  <a:srgbClr val="FF0000"/>
                </a:solidFill>
              </a:rPr>
              <a:t>мынаны</a:t>
            </a:r>
            <a:r>
              <a:rPr lang="ru-RU" dirty="0">
                <a:solidFill>
                  <a:srgbClr val="FF0000"/>
                </a:solidFill>
              </a:rPr>
              <a:t> </a:t>
            </a:r>
            <a:r>
              <a:rPr lang="ru-RU" dirty="0" err="1">
                <a:solidFill>
                  <a:srgbClr val="FF0000"/>
                </a:solidFill>
              </a:rPr>
              <a:t>білуі</a:t>
            </a:r>
            <a:r>
              <a:rPr lang="ru-RU" dirty="0">
                <a:solidFill>
                  <a:srgbClr val="FF0000"/>
                </a:solidFill>
              </a:rPr>
              <a:t> </a:t>
            </a:r>
            <a:r>
              <a:rPr lang="ru-RU" dirty="0" err="1">
                <a:solidFill>
                  <a:srgbClr val="FF0000"/>
                </a:solidFill>
              </a:rPr>
              <a:t>мүмкін</a:t>
            </a:r>
            <a:r>
              <a:rPr lang="ru-RU" dirty="0">
                <a:solidFill>
                  <a:srgbClr val="FF0000"/>
                </a:solidFill>
              </a:rPr>
              <a:t>:</a:t>
            </a:r>
          </a:p>
          <a:p>
            <a:r>
              <a:rPr lang="ru-RU" dirty="0" err="1"/>
              <a:t>өз</a:t>
            </a:r>
            <a:r>
              <a:rPr lang="ru-RU" dirty="0"/>
              <a:t> </a:t>
            </a:r>
            <a:r>
              <a:rPr lang="ru-RU" dirty="0" err="1"/>
              <a:t>мүмкіншіліктері</a:t>
            </a:r>
            <a:r>
              <a:rPr lang="ru-RU" dirty="0"/>
              <a:t> </a:t>
            </a:r>
            <a:r>
              <a:rPr lang="ru-RU" dirty="0" err="1"/>
              <a:t>жөнінде</a:t>
            </a:r>
            <a:r>
              <a:rPr lang="ru-RU" dirty="0"/>
              <a:t> клиент не </a:t>
            </a:r>
            <a:r>
              <a:rPr lang="ru-RU" dirty="0" err="1"/>
              <a:t>біледі</a:t>
            </a:r>
            <a:endParaRPr lang="ru-RU" dirty="0"/>
          </a:p>
          <a:p>
            <a:r>
              <a:rPr lang="ru-RU" dirty="0" err="1"/>
              <a:t>өз</a:t>
            </a:r>
            <a:r>
              <a:rPr lang="ru-RU" dirty="0"/>
              <a:t> </a:t>
            </a:r>
            <a:r>
              <a:rPr lang="ru-RU" dirty="0" err="1"/>
              <a:t>мақсаттары</a:t>
            </a:r>
            <a:r>
              <a:rPr lang="ru-RU" dirty="0"/>
              <a:t> </a:t>
            </a:r>
            <a:r>
              <a:rPr lang="ru-RU" dirty="0" err="1"/>
              <a:t>жөнінде</a:t>
            </a:r>
            <a:r>
              <a:rPr lang="ru-RU" dirty="0"/>
              <a:t> не </a:t>
            </a:r>
            <a:r>
              <a:rPr lang="ru-RU" dirty="0" err="1"/>
              <a:t>біледі</a:t>
            </a:r>
            <a:endParaRPr lang="ru-RU" dirty="0"/>
          </a:p>
          <a:p>
            <a:r>
              <a:rPr lang="ru-RU" dirty="0" err="1"/>
              <a:t>өз</a:t>
            </a:r>
            <a:r>
              <a:rPr lang="ru-RU" dirty="0"/>
              <a:t> </a:t>
            </a:r>
            <a:r>
              <a:rPr lang="ru-RU" dirty="0" err="1"/>
              <a:t>сезімдері</a:t>
            </a:r>
            <a:r>
              <a:rPr lang="ru-RU" dirty="0"/>
              <a:t> </a:t>
            </a:r>
            <a:r>
              <a:rPr lang="ru-RU" dirty="0" err="1"/>
              <a:t>жөнінде</a:t>
            </a:r>
            <a:r>
              <a:rPr lang="ru-RU" dirty="0"/>
              <a:t> не </a:t>
            </a:r>
            <a:r>
              <a:rPr lang="ru-RU" dirty="0" err="1"/>
              <a:t>біледі</a:t>
            </a:r>
            <a:endParaRPr lang="ru-RU" dirty="0"/>
          </a:p>
          <a:p>
            <a:r>
              <a:rPr lang="ru-RU" dirty="0" err="1"/>
              <a:t>өз</a:t>
            </a:r>
            <a:r>
              <a:rPr lang="ru-RU" dirty="0"/>
              <a:t> </a:t>
            </a:r>
            <a:r>
              <a:rPr lang="ru-RU" dirty="0" err="1"/>
              <a:t>ойлары</a:t>
            </a:r>
            <a:r>
              <a:rPr lang="ru-RU" dirty="0"/>
              <a:t> </a:t>
            </a:r>
            <a:r>
              <a:rPr lang="ru-RU" dirty="0" err="1"/>
              <a:t>жөнінде</a:t>
            </a:r>
            <a:r>
              <a:rPr lang="ru-RU" dirty="0"/>
              <a:t> не </a:t>
            </a:r>
            <a:r>
              <a:rPr lang="ru-RU" dirty="0" err="1"/>
              <a:t>біледі</a:t>
            </a:r>
            <a:endParaRPr lang="ru-RU" dirty="0"/>
          </a:p>
        </p:txBody>
      </p:sp>
      <p:sp>
        <p:nvSpPr>
          <p:cNvPr id="4" name="Текст 3"/>
          <p:cNvSpPr>
            <a:spLocks noGrp="1"/>
          </p:cNvSpPr>
          <p:nvPr>
            <p:ph type="body" sz="half" idx="2"/>
          </p:nvPr>
        </p:nvSpPr>
        <p:spPr>
          <a:xfrm>
            <a:off x="1007706" y="1598613"/>
            <a:ext cx="5086705" cy="4262436"/>
          </a:xfrm>
        </p:spPr>
        <p:txBody>
          <a:bodyPr>
            <a:normAutofit lnSpcReduction="10000"/>
          </a:bodyPr>
          <a:lstStyle/>
          <a:p>
            <a:r>
              <a:rPr lang="ru-RU" sz="2800" dirty="0" err="1">
                <a:solidFill>
                  <a:srgbClr val="FF0000"/>
                </a:solidFill>
              </a:rPr>
              <a:t>Сонымен</a:t>
            </a:r>
            <a:r>
              <a:rPr lang="ru-RU" sz="2800" dirty="0">
                <a:solidFill>
                  <a:srgbClr val="FF0000"/>
                </a:solidFill>
              </a:rPr>
              <a:t> </a:t>
            </a:r>
            <a:r>
              <a:rPr lang="ru-RU" sz="2800" dirty="0" err="1">
                <a:solidFill>
                  <a:srgbClr val="FF0000"/>
                </a:solidFill>
              </a:rPr>
              <a:t>қатар</a:t>
            </a:r>
            <a:r>
              <a:rPr lang="ru-RU" sz="2800" dirty="0">
                <a:solidFill>
                  <a:srgbClr val="FF0000"/>
                </a:solidFill>
              </a:rPr>
              <a:t> психолог </a:t>
            </a:r>
            <a:r>
              <a:rPr lang="ru-RU" sz="2800" dirty="0" err="1">
                <a:solidFill>
                  <a:srgbClr val="FF0000"/>
                </a:solidFill>
              </a:rPr>
              <a:t>нақты</a:t>
            </a:r>
            <a:r>
              <a:rPr lang="ru-RU" sz="2800" dirty="0">
                <a:solidFill>
                  <a:srgbClr val="FF0000"/>
                </a:solidFill>
              </a:rPr>
              <a:t> </a:t>
            </a:r>
            <a:r>
              <a:rPr lang="ru-RU" sz="2800" dirty="0" err="1">
                <a:solidFill>
                  <a:srgbClr val="FF0000"/>
                </a:solidFill>
              </a:rPr>
              <a:t>сұрақтар</a:t>
            </a:r>
            <a:r>
              <a:rPr lang="ru-RU" sz="2800" dirty="0">
                <a:solidFill>
                  <a:srgbClr val="FF0000"/>
                </a:solidFill>
              </a:rPr>
              <a:t> </a:t>
            </a:r>
            <a:r>
              <a:rPr lang="ru-RU" sz="2800" dirty="0" err="1">
                <a:solidFill>
                  <a:srgbClr val="FF0000"/>
                </a:solidFill>
              </a:rPr>
              <a:t>керек</a:t>
            </a:r>
            <a:r>
              <a:rPr lang="ru-RU" sz="2800" dirty="0">
                <a:solidFill>
                  <a:srgbClr val="FF0000"/>
                </a:solidFill>
              </a:rPr>
              <a:t>. 15-20 </a:t>
            </a:r>
            <a:r>
              <a:rPr lang="ru-RU" sz="2800" dirty="0" err="1">
                <a:solidFill>
                  <a:srgbClr val="FF0000"/>
                </a:solidFill>
              </a:rPr>
              <a:t>минуттай</a:t>
            </a:r>
            <a:r>
              <a:rPr lang="ru-RU" sz="2800" dirty="0">
                <a:solidFill>
                  <a:srgbClr val="FF0000"/>
                </a:solidFill>
              </a:rPr>
              <a:t> клиент </a:t>
            </a:r>
            <a:r>
              <a:rPr lang="ru-RU" sz="2800" dirty="0" err="1">
                <a:solidFill>
                  <a:srgbClr val="FF0000"/>
                </a:solidFill>
              </a:rPr>
              <a:t>өз</a:t>
            </a:r>
            <a:r>
              <a:rPr lang="ru-RU" sz="2800" dirty="0">
                <a:solidFill>
                  <a:srgbClr val="FF0000"/>
                </a:solidFill>
              </a:rPr>
              <a:t> </a:t>
            </a:r>
            <a:r>
              <a:rPr lang="ru-RU" sz="2800" dirty="0" err="1">
                <a:solidFill>
                  <a:srgbClr val="FF0000"/>
                </a:solidFill>
              </a:rPr>
              <a:t>жайында</a:t>
            </a:r>
            <a:r>
              <a:rPr lang="ru-RU" sz="2800" dirty="0">
                <a:solidFill>
                  <a:srgbClr val="FF0000"/>
                </a:solidFill>
              </a:rPr>
              <a:t> </a:t>
            </a:r>
            <a:r>
              <a:rPr lang="ru-RU" sz="2800" dirty="0" err="1">
                <a:solidFill>
                  <a:srgbClr val="FF0000"/>
                </a:solidFill>
              </a:rPr>
              <a:t>айтып</a:t>
            </a:r>
            <a:r>
              <a:rPr lang="ru-RU" sz="2800" dirty="0">
                <a:solidFill>
                  <a:srgbClr val="FF0000"/>
                </a:solidFill>
              </a:rPr>
              <a:t> </a:t>
            </a:r>
            <a:r>
              <a:rPr lang="ru-RU" sz="2800" dirty="0" err="1">
                <a:solidFill>
                  <a:srgbClr val="FF0000"/>
                </a:solidFill>
              </a:rPr>
              <a:t>береді</a:t>
            </a:r>
            <a:r>
              <a:rPr lang="ru-RU" sz="2800" dirty="0">
                <a:solidFill>
                  <a:srgbClr val="FF0000"/>
                </a:solidFill>
              </a:rPr>
              <a:t>. </a:t>
            </a:r>
            <a:r>
              <a:rPr lang="ru-RU" sz="2800" dirty="0" err="1">
                <a:solidFill>
                  <a:srgbClr val="FF0000"/>
                </a:solidFill>
              </a:rPr>
              <a:t>Бұл</a:t>
            </a:r>
            <a:r>
              <a:rPr lang="ru-RU" sz="2800" dirty="0">
                <a:solidFill>
                  <a:srgbClr val="FF0000"/>
                </a:solidFill>
              </a:rPr>
              <a:t> </a:t>
            </a:r>
            <a:r>
              <a:rPr lang="ru-RU" sz="2800" dirty="0" err="1">
                <a:solidFill>
                  <a:srgbClr val="FF0000"/>
                </a:solidFill>
              </a:rPr>
              <a:t>уақытта</a:t>
            </a:r>
            <a:r>
              <a:rPr lang="ru-RU" sz="2800" dirty="0">
                <a:solidFill>
                  <a:srgbClr val="FF0000"/>
                </a:solidFill>
              </a:rPr>
              <a:t> психолог </a:t>
            </a:r>
            <a:r>
              <a:rPr lang="ru-RU" sz="2800" dirty="0" err="1">
                <a:solidFill>
                  <a:srgbClr val="FF0000"/>
                </a:solidFill>
              </a:rPr>
              <a:t>клиенттің</a:t>
            </a:r>
            <a:r>
              <a:rPr lang="ru-RU" sz="2800" dirty="0">
                <a:solidFill>
                  <a:srgbClr val="FF0000"/>
                </a:solidFill>
              </a:rPr>
              <a:t> </a:t>
            </a:r>
            <a:r>
              <a:rPr lang="ru-RU" sz="2800" dirty="0" err="1">
                <a:solidFill>
                  <a:srgbClr val="FF0000"/>
                </a:solidFill>
              </a:rPr>
              <a:t>ішкі</a:t>
            </a:r>
            <a:r>
              <a:rPr lang="ru-RU" sz="2800" dirty="0">
                <a:solidFill>
                  <a:srgbClr val="FF0000"/>
                </a:solidFill>
              </a:rPr>
              <a:t> </a:t>
            </a:r>
            <a:r>
              <a:rPr lang="ru-RU" sz="2800" dirty="0" err="1">
                <a:solidFill>
                  <a:srgbClr val="FF0000"/>
                </a:solidFill>
              </a:rPr>
              <a:t>әлемінің</a:t>
            </a:r>
            <a:r>
              <a:rPr lang="ru-RU" sz="2800" dirty="0">
                <a:solidFill>
                  <a:srgbClr val="FF0000"/>
                </a:solidFill>
              </a:rPr>
              <a:t> </a:t>
            </a:r>
            <a:r>
              <a:rPr lang="ru-RU" sz="2800" dirty="0" err="1">
                <a:solidFill>
                  <a:srgbClr val="FF0000"/>
                </a:solidFill>
              </a:rPr>
              <a:t>құрылымын</a:t>
            </a:r>
            <a:r>
              <a:rPr lang="ru-RU" sz="2800" dirty="0">
                <a:solidFill>
                  <a:srgbClr val="FF0000"/>
                </a:solidFill>
              </a:rPr>
              <a:t> </a:t>
            </a:r>
            <a:r>
              <a:rPr lang="ru-RU" sz="2800" dirty="0" err="1">
                <a:solidFill>
                  <a:srgbClr val="FF0000"/>
                </a:solidFill>
              </a:rPr>
              <a:t>қалай</a:t>
            </a:r>
            <a:r>
              <a:rPr lang="ru-RU" sz="2800" dirty="0">
                <a:solidFill>
                  <a:srgbClr val="FF0000"/>
                </a:solidFill>
              </a:rPr>
              <a:t> </a:t>
            </a:r>
            <a:r>
              <a:rPr lang="ru-RU" sz="2800" dirty="0" err="1">
                <a:solidFill>
                  <a:srgbClr val="FF0000"/>
                </a:solidFill>
              </a:rPr>
              <a:t>орналасқаны</a:t>
            </a:r>
            <a:r>
              <a:rPr lang="ru-RU" sz="2800" dirty="0">
                <a:solidFill>
                  <a:srgbClr val="FF0000"/>
                </a:solidFill>
              </a:rPr>
              <a:t> </a:t>
            </a:r>
            <a:r>
              <a:rPr lang="ru-RU" sz="2800" dirty="0" err="1">
                <a:solidFill>
                  <a:srgbClr val="FF0000"/>
                </a:solidFill>
              </a:rPr>
              <a:t>жайында</a:t>
            </a:r>
            <a:r>
              <a:rPr lang="ru-RU" sz="2800" dirty="0">
                <a:solidFill>
                  <a:srgbClr val="FF0000"/>
                </a:solidFill>
              </a:rPr>
              <a:t> </a:t>
            </a:r>
            <a:r>
              <a:rPr lang="ru-RU" sz="2800" dirty="0" err="1">
                <a:solidFill>
                  <a:srgbClr val="FF0000"/>
                </a:solidFill>
              </a:rPr>
              <a:t>өз</a:t>
            </a:r>
            <a:r>
              <a:rPr lang="ru-RU" sz="2800" dirty="0">
                <a:solidFill>
                  <a:srgbClr val="FF0000"/>
                </a:solidFill>
              </a:rPr>
              <a:t> </a:t>
            </a:r>
            <a:r>
              <a:rPr lang="ru-RU" sz="2800" dirty="0" err="1">
                <a:solidFill>
                  <a:srgbClr val="FF0000"/>
                </a:solidFill>
              </a:rPr>
              <a:t>ішінен</a:t>
            </a:r>
            <a:r>
              <a:rPr lang="ru-RU" sz="2800" dirty="0">
                <a:solidFill>
                  <a:srgbClr val="FF0000"/>
                </a:solidFill>
              </a:rPr>
              <a:t> </a:t>
            </a:r>
            <a:r>
              <a:rPr lang="ru-RU" sz="2800" dirty="0" err="1">
                <a:solidFill>
                  <a:srgbClr val="FF0000"/>
                </a:solidFill>
              </a:rPr>
              <a:t>ұсыныстарды</a:t>
            </a:r>
            <a:r>
              <a:rPr lang="ru-RU" sz="2800" dirty="0">
                <a:solidFill>
                  <a:srgbClr val="FF0000"/>
                </a:solidFill>
              </a:rPr>
              <a:t> </a:t>
            </a:r>
            <a:r>
              <a:rPr lang="ru-RU" sz="2800" dirty="0" err="1">
                <a:solidFill>
                  <a:srgbClr val="FF0000"/>
                </a:solidFill>
              </a:rPr>
              <a:t>қарастырып</a:t>
            </a:r>
            <a:r>
              <a:rPr lang="ru-RU" sz="2800" dirty="0">
                <a:solidFill>
                  <a:srgbClr val="FF0000"/>
                </a:solidFill>
              </a:rPr>
              <a:t> </a:t>
            </a:r>
            <a:r>
              <a:rPr lang="ru-RU" sz="2800" dirty="0" err="1">
                <a:solidFill>
                  <a:srgbClr val="FF0000"/>
                </a:solidFill>
              </a:rPr>
              <a:t>отырады</a:t>
            </a:r>
            <a:endParaRPr lang="ru-RU" sz="2800" dirty="0">
              <a:solidFill>
                <a:srgbClr val="FF0000"/>
              </a:solidFill>
            </a:endParaRPr>
          </a:p>
        </p:txBody>
      </p:sp>
    </p:spTree>
    <p:extLst>
      <p:ext uri="{BB962C8B-B14F-4D97-AF65-F5344CB8AC3E}">
        <p14:creationId xmlns:p14="http://schemas.microsoft.com/office/powerpoint/2010/main" val="2060899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78294" y="967966"/>
            <a:ext cx="9843796" cy="5775620"/>
          </a:xfrm>
          <a:prstGeom prst="rect">
            <a:avLst/>
          </a:prstGeom>
        </p:spPr>
        <p:txBody>
          <a:bodyPr wrap="square">
            <a:spAutoFit/>
          </a:bodyPr>
          <a:lstStyle/>
          <a:p>
            <a:pPr algn="just">
              <a:spcAft>
                <a:spcPts val="1050"/>
              </a:spcAft>
            </a:pPr>
            <a:r>
              <a:rPr lang="ru-RU" sz="2400" dirty="0" err="1" smtClean="0">
                <a:solidFill>
                  <a:srgbClr val="353F4A"/>
                </a:solidFill>
                <a:effectLst/>
                <a:latin typeface="Arial" panose="020B0604020202020204" pitchFamily="34" charset="0"/>
                <a:ea typeface="Times New Roman" panose="02020603050405020304" pitchFamily="18" charset="0"/>
              </a:rPr>
              <a:t>Сонымен</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қатар</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клиенттің</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ішкі</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әлемін</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белсенді</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қылу</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үшін</a:t>
            </a:r>
            <a:r>
              <a:rPr lang="ru-RU" sz="2400" dirty="0" smtClean="0">
                <a:solidFill>
                  <a:srgbClr val="353F4A"/>
                </a:solidFill>
                <a:effectLst/>
                <a:latin typeface="Arial" panose="020B0604020202020204" pitchFamily="34" charset="0"/>
                <a:ea typeface="Times New Roman" panose="02020603050405020304" pitchFamily="18" charset="0"/>
              </a:rPr>
              <a:t>, клиент </a:t>
            </a:r>
            <a:r>
              <a:rPr lang="ru-RU" sz="2400" dirty="0" err="1" smtClean="0">
                <a:solidFill>
                  <a:srgbClr val="353F4A"/>
                </a:solidFill>
                <a:effectLst/>
                <a:latin typeface="Arial" panose="020B0604020202020204" pitchFamily="34" charset="0"/>
                <a:ea typeface="Times New Roman" panose="02020603050405020304" pitchFamily="18" charset="0"/>
              </a:rPr>
              <a:t>өз</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жайында</a:t>
            </a:r>
            <a:r>
              <a:rPr lang="ru-RU" sz="2400" dirty="0" smtClean="0">
                <a:solidFill>
                  <a:srgbClr val="353F4A"/>
                </a:solidFill>
                <a:effectLst/>
                <a:latin typeface="Arial" panose="020B0604020202020204" pitchFamily="34" charset="0"/>
                <a:ea typeface="Times New Roman" panose="02020603050405020304" pitchFamily="18" charset="0"/>
              </a:rPr>
              <a:t> не </a:t>
            </a:r>
            <a:r>
              <a:rPr lang="ru-RU" sz="2400" dirty="0" err="1" smtClean="0">
                <a:solidFill>
                  <a:srgbClr val="353F4A"/>
                </a:solidFill>
                <a:effectLst/>
                <a:latin typeface="Arial" panose="020B0604020202020204" pitchFamily="34" charset="0"/>
                <a:ea typeface="Times New Roman" panose="02020603050405020304" pitchFamily="18" charset="0"/>
              </a:rPr>
              <a:t>білуі</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керек</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Сұрақ</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қойған</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кезде</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клиенттің</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айтылған</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сөздерінің</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кілттерін</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қолдану</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арқылы</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қою</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керек</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Кілттік</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сөз</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әр</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текстте</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мынадай</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критерилер</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бойынша</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табылады</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ол</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синониммен</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алмастыруы</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мүмкін</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емес</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Егер</a:t>
            </a:r>
            <a:r>
              <a:rPr lang="ru-RU" sz="2400" dirty="0" smtClean="0">
                <a:solidFill>
                  <a:srgbClr val="353F4A"/>
                </a:solidFill>
                <a:effectLst/>
                <a:latin typeface="Arial" panose="020B0604020202020204" pitchFamily="34" charset="0"/>
                <a:ea typeface="Times New Roman" panose="02020603050405020304" pitchFamily="18" charset="0"/>
              </a:rPr>
              <a:t> оны </a:t>
            </a:r>
            <a:r>
              <a:rPr lang="ru-RU" sz="2400" dirty="0" err="1" smtClean="0">
                <a:solidFill>
                  <a:srgbClr val="353F4A"/>
                </a:solidFill>
                <a:effectLst/>
                <a:latin typeface="Arial" panose="020B0604020202020204" pitchFamily="34" charset="0"/>
                <a:ea typeface="Times New Roman" panose="02020603050405020304" pitchFamily="18" charset="0"/>
              </a:rPr>
              <a:t>алмастырса</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онда</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тексттің</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мазмұны</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өзгереді</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Кілттік</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сөз</a:t>
            </a:r>
            <a:r>
              <a:rPr lang="ru-RU" sz="2400" dirty="0" smtClean="0">
                <a:solidFill>
                  <a:srgbClr val="353F4A"/>
                </a:solidFill>
                <a:effectLst/>
                <a:latin typeface="Arial" panose="020B0604020202020204" pitchFamily="34" charset="0"/>
                <a:ea typeface="Times New Roman" panose="02020603050405020304" pitchFamily="18" charset="0"/>
              </a:rPr>
              <a:t> – </a:t>
            </a:r>
            <a:r>
              <a:rPr lang="ru-RU" sz="2400" dirty="0" err="1" smtClean="0">
                <a:solidFill>
                  <a:srgbClr val="353F4A"/>
                </a:solidFill>
                <a:effectLst/>
                <a:latin typeface="Arial" panose="020B0604020202020204" pitchFamily="34" charset="0"/>
                <a:ea typeface="Times New Roman" panose="02020603050405020304" pitchFamily="18" charset="0"/>
              </a:rPr>
              <a:t>қарым-қатынас</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тақырыбының</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фиксациясы</a:t>
            </a:r>
            <a:r>
              <a:rPr lang="ru-RU" sz="2400" dirty="0" smtClean="0">
                <a:solidFill>
                  <a:srgbClr val="353F4A"/>
                </a:solidFill>
                <a:effectLst/>
                <a:latin typeface="Arial" panose="020B0604020202020204" pitchFamily="34" charset="0"/>
                <a:ea typeface="Times New Roman" panose="02020603050405020304" pitchFamily="18" charset="0"/>
              </a:rPr>
              <a:t>. Психолог </a:t>
            </a:r>
            <a:r>
              <a:rPr lang="ru-RU" sz="2400" dirty="0" err="1" smtClean="0">
                <a:solidFill>
                  <a:srgbClr val="353F4A"/>
                </a:solidFill>
                <a:effectLst/>
                <a:latin typeface="Arial" panose="020B0604020202020204" pitchFamily="34" charset="0"/>
                <a:ea typeface="Times New Roman" panose="02020603050405020304" pitchFamily="18" charset="0"/>
              </a:rPr>
              <a:t>өз</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кәсібилік</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әсер</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етуі</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кезінде</a:t>
            </a:r>
            <a:r>
              <a:rPr lang="ru-RU" sz="2400" dirty="0" smtClean="0">
                <a:solidFill>
                  <a:srgbClr val="353F4A"/>
                </a:solidFill>
                <a:effectLst/>
                <a:latin typeface="Arial" panose="020B0604020202020204" pitchFamily="34" charset="0"/>
                <a:ea typeface="Times New Roman" panose="02020603050405020304" pitchFamily="18" charset="0"/>
              </a:rPr>
              <a:t>, клиентке </a:t>
            </a:r>
            <a:r>
              <a:rPr lang="ru-RU" sz="2400" dirty="0" err="1" smtClean="0">
                <a:solidFill>
                  <a:srgbClr val="353F4A"/>
                </a:solidFill>
                <a:effectLst/>
                <a:latin typeface="Arial" panose="020B0604020202020204" pitchFamily="34" charset="0"/>
                <a:ea typeface="Times New Roman" panose="02020603050405020304" pitchFamily="18" charset="0"/>
              </a:rPr>
              <a:t>өзінің</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өмірлік</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жағдайындағы</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қарым-қатынасын</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көрсетеді</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Сонымен</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қатар</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мынадай</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ойлар</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айтылады</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өзіңіз</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өзгеру</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арқылы</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сіз</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басқаларды</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өзгертесіз</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қасыңыздағы</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адам</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өзгеруі</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үшін</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уақыт</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және</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шыдамдылық</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керек</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және</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т.б</a:t>
            </a:r>
            <a:r>
              <a:rPr lang="ru-RU" sz="2400" dirty="0" smtClean="0">
                <a:solidFill>
                  <a:srgbClr val="353F4A"/>
                </a:solidFill>
                <a:effectLst/>
                <a:latin typeface="Arial" panose="020B0604020202020204" pitchFamily="34" charset="0"/>
                <a:ea typeface="Times New Roman" panose="02020603050405020304" pitchFamily="18" charset="0"/>
              </a:rPr>
              <a:t>.»</a:t>
            </a:r>
            <a:endParaRPr lang="ru-RU" sz="2400" dirty="0" smtClean="0">
              <a:effectLst/>
              <a:latin typeface="Times New Roman" panose="02020603050405020304" pitchFamily="18" charset="0"/>
              <a:ea typeface="Times New Roman" panose="02020603050405020304" pitchFamily="18" charset="0"/>
            </a:endParaRPr>
          </a:p>
          <a:p>
            <a:pPr algn="just">
              <a:spcAft>
                <a:spcPts val="1050"/>
              </a:spcAft>
            </a:pPr>
            <a:r>
              <a:rPr lang="ru-RU" sz="2400" dirty="0" smtClean="0">
                <a:solidFill>
                  <a:srgbClr val="353F4A"/>
                </a:solidFill>
                <a:effectLst/>
                <a:latin typeface="Arial" panose="020B0604020202020204" pitchFamily="34" charset="0"/>
                <a:ea typeface="Times New Roman" panose="02020603050405020304" pitchFamily="18" charset="0"/>
              </a:rPr>
              <a:t>Психолог клиентке </a:t>
            </a:r>
            <a:r>
              <a:rPr lang="ru-RU" sz="2400" dirty="0" err="1" smtClean="0">
                <a:solidFill>
                  <a:srgbClr val="353F4A"/>
                </a:solidFill>
                <a:effectLst/>
                <a:latin typeface="Arial" panose="020B0604020202020204" pitchFamily="34" charset="0"/>
                <a:ea typeface="Times New Roman" panose="02020603050405020304" pitchFamily="18" charset="0"/>
              </a:rPr>
              <a:t>сұрақ</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қою</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арқылы</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өз</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гипотезаларын</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тексереді</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Сұраққа</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жауап</a:t>
            </a:r>
            <a:r>
              <a:rPr lang="ru-RU" sz="2400" dirty="0" smtClean="0">
                <a:solidFill>
                  <a:srgbClr val="353F4A"/>
                </a:solidFill>
                <a:effectLst/>
                <a:latin typeface="Arial" panose="020B0604020202020204" pitchFamily="34" charset="0"/>
                <a:ea typeface="Times New Roman" panose="02020603050405020304" pitchFamily="18" charset="0"/>
              </a:rPr>
              <a:t> беру </a:t>
            </a:r>
            <a:r>
              <a:rPr lang="ru-RU" sz="2400" dirty="0" err="1" smtClean="0">
                <a:solidFill>
                  <a:srgbClr val="353F4A"/>
                </a:solidFill>
                <a:effectLst/>
                <a:latin typeface="Arial" panose="020B0604020202020204" pitchFamily="34" charset="0"/>
                <a:ea typeface="Times New Roman" panose="02020603050405020304" pitchFamily="18" charset="0"/>
              </a:rPr>
              <a:t>арқылы</a:t>
            </a:r>
            <a:r>
              <a:rPr lang="ru-RU" sz="2400" dirty="0" smtClean="0">
                <a:solidFill>
                  <a:srgbClr val="353F4A"/>
                </a:solidFill>
                <a:effectLst/>
                <a:latin typeface="Arial" panose="020B0604020202020204" pitchFamily="34" charset="0"/>
                <a:ea typeface="Times New Roman" panose="02020603050405020304" pitchFamily="18" charset="0"/>
              </a:rPr>
              <a:t> клиент </a:t>
            </a:r>
            <a:r>
              <a:rPr lang="ru-RU" sz="2400" dirty="0" err="1" smtClean="0">
                <a:solidFill>
                  <a:srgbClr val="353F4A"/>
                </a:solidFill>
                <a:effectLst/>
                <a:latin typeface="Arial" panose="020B0604020202020204" pitchFamily="34" charset="0"/>
                <a:ea typeface="Times New Roman" panose="02020603050405020304" pitchFamily="18" charset="0"/>
              </a:rPr>
              <a:t>өз</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жағдайын</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басқалардың</a:t>
            </a:r>
            <a:r>
              <a:rPr lang="ru-RU" sz="2400" dirty="0" smtClean="0">
                <a:solidFill>
                  <a:srgbClr val="353F4A"/>
                </a:solidFill>
                <a:effectLst/>
                <a:latin typeface="Arial" panose="020B0604020202020204" pitchFamily="34" charset="0"/>
                <a:ea typeface="Times New Roman" panose="02020603050405020304" pitchFamily="18" charset="0"/>
              </a:rPr>
              <a:t> осы </a:t>
            </a:r>
            <a:r>
              <a:rPr lang="ru-RU" sz="2400" dirty="0" err="1" smtClean="0">
                <a:solidFill>
                  <a:srgbClr val="353F4A"/>
                </a:solidFill>
                <a:effectLst/>
                <a:latin typeface="Arial" panose="020B0604020202020204" pitchFamily="34" charset="0"/>
                <a:ea typeface="Times New Roman" panose="02020603050405020304" pitchFamily="18" charset="0"/>
              </a:rPr>
              <a:t>ситуациядағы</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жағдайын</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анализдейді</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және</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саналы</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түрде</a:t>
            </a:r>
            <a:r>
              <a:rPr lang="ru-RU" sz="2400" dirty="0" smtClean="0">
                <a:solidFill>
                  <a:srgbClr val="353F4A"/>
                </a:solidFill>
                <a:effectLst/>
                <a:latin typeface="Arial" panose="020B0604020202020204" pitchFamily="34" charset="0"/>
                <a:ea typeface="Times New Roman" panose="02020603050405020304" pitchFamily="18" charset="0"/>
              </a:rPr>
              <a:t> </a:t>
            </a:r>
            <a:r>
              <a:rPr lang="ru-RU" sz="2400" dirty="0" err="1" smtClean="0">
                <a:solidFill>
                  <a:srgbClr val="353F4A"/>
                </a:solidFill>
                <a:effectLst/>
                <a:latin typeface="Arial" panose="020B0604020202020204" pitchFamily="34" charset="0"/>
                <a:ea typeface="Times New Roman" panose="02020603050405020304" pitchFamily="18" charset="0"/>
              </a:rPr>
              <a:t>түсінеді</a:t>
            </a:r>
            <a:r>
              <a:rPr lang="ru-RU" sz="2400" dirty="0" smtClean="0">
                <a:solidFill>
                  <a:srgbClr val="353F4A"/>
                </a:solidFill>
                <a:effectLst/>
                <a:latin typeface="Arial" panose="020B0604020202020204" pitchFamily="34" charset="0"/>
                <a:ea typeface="Times New Roman" panose="02020603050405020304" pitchFamily="18" charset="0"/>
              </a:rPr>
              <a:t>.</a:t>
            </a:r>
            <a:endParaRPr lang="ru-RU" sz="2400" dirty="0" smtClean="0">
              <a:effectLst/>
              <a:latin typeface="Times New Roman" panose="02020603050405020304" pitchFamily="18" charset="0"/>
              <a:ea typeface="Times New Roman" panose="02020603050405020304" pitchFamily="18" charset="0"/>
            </a:endParaRPr>
          </a:p>
          <a:p>
            <a:pPr>
              <a:lnSpc>
                <a:spcPct val="107000"/>
              </a:lnSpc>
              <a:spcAft>
                <a:spcPts val="800"/>
              </a:spcAft>
            </a:pPr>
            <a:r>
              <a:rPr lang="ru-RU" sz="1400"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373171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err="1" smtClean="0">
                <a:solidFill>
                  <a:srgbClr val="FF0000"/>
                </a:solidFill>
              </a:rPr>
              <a:t>Р.Качюнас</a:t>
            </a:r>
            <a:r>
              <a:rPr lang="ru-RU" dirty="0" smtClean="0">
                <a:solidFill>
                  <a:srgbClr val="FF0000"/>
                </a:solidFill>
              </a:rPr>
              <a:t>: </a:t>
            </a:r>
            <a:br>
              <a:rPr lang="ru-RU" dirty="0" smtClean="0">
                <a:solidFill>
                  <a:srgbClr val="FF0000"/>
                </a:solidFill>
              </a:rPr>
            </a:br>
            <a:r>
              <a:rPr lang="ru-RU" dirty="0" smtClean="0">
                <a:solidFill>
                  <a:srgbClr val="FF0000"/>
                </a:solidFill>
              </a:rPr>
              <a:t/>
            </a:r>
            <a:br>
              <a:rPr lang="ru-RU" dirty="0" smtClean="0">
                <a:solidFill>
                  <a:srgbClr val="FF0000"/>
                </a:solidFill>
              </a:rPr>
            </a:br>
            <a:endParaRPr lang="ru-RU" dirty="0">
              <a:solidFill>
                <a:srgbClr val="FF0000"/>
              </a:solidFill>
            </a:endParaRPr>
          </a:p>
        </p:txBody>
      </p:sp>
      <p:sp>
        <p:nvSpPr>
          <p:cNvPr id="3" name="Объект 2"/>
          <p:cNvSpPr>
            <a:spLocks noGrp="1"/>
          </p:cNvSpPr>
          <p:nvPr>
            <p:ph idx="1"/>
          </p:nvPr>
        </p:nvSpPr>
        <p:spPr>
          <a:xfrm>
            <a:off x="625151" y="1166327"/>
            <a:ext cx="10879461" cy="4744895"/>
          </a:xfrm>
        </p:spPr>
        <p:txBody>
          <a:bodyPr>
            <a:noAutofit/>
          </a:bodyPr>
          <a:lstStyle/>
          <a:p>
            <a:pPr algn="just"/>
            <a:r>
              <a:rPr lang="ru-RU" sz="3200" dirty="0" smtClean="0"/>
              <a:t>клиент </a:t>
            </a:r>
            <a:r>
              <a:rPr lang="ru-RU" sz="3200" dirty="0" err="1"/>
              <a:t>психологиялық</a:t>
            </a:r>
            <a:r>
              <a:rPr lang="ru-RU" sz="3200" dirty="0"/>
              <a:t> </a:t>
            </a:r>
            <a:r>
              <a:rPr lang="ru-RU" sz="3200" dirty="0" err="1"/>
              <a:t>кеңеске</a:t>
            </a:r>
            <a:r>
              <a:rPr lang="ru-RU" sz="3200" dirty="0"/>
              <a:t> </a:t>
            </a:r>
            <a:r>
              <a:rPr lang="ru-RU" sz="3200" dirty="0" err="1"/>
              <a:t>келуін</a:t>
            </a:r>
            <a:r>
              <a:rPr lang="ru-RU" sz="3200" dirty="0"/>
              <a:t> </a:t>
            </a:r>
            <a:r>
              <a:rPr lang="ru-RU" sz="3200" dirty="0" err="1"/>
              <a:t>саналы</a:t>
            </a:r>
            <a:r>
              <a:rPr lang="ru-RU" sz="3200" dirty="0"/>
              <a:t> </a:t>
            </a:r>
            <a:r>
              <a:rPr lang="ru-RU" sz="3200" dirty="0" err="1"/>
              <a:t>түрде</a:t>
            </a:r>
            <a:r>
              <a:rPr lang="ru-RU" sz="3200" dirty="0"/>
              <a:t> </a:t>
            </a:r>
            <a:r>
              <a:rPr lang="ru-RU" sz="3200" dirty="0" err="1"/>
              <a:t>өзі</a:t>
            </a:r>
            <a:r>
              <a:rPr lang="ru-RU" sz="3200" dirty="0"/>
              <a:t> </a:t>
            </a:r>
            <a:r>
              <a:rPr lang="ru-RU" sz="3200" dirty="0" err="1"/>
              <a:t>ұғынуы</a:t>
            </a:r>
            <a:r>
              <a:rPr lang="ru-RU" sz="3200" dirty="0"/>
              <a:t> </a:t>
            </a:r>
            <a:r>
              <a:rPr lang="ru-RU" sz="3200" dirty="0" err="1"/>
              <a:t>керек</a:t>
            </a:r>
            <a:r>
              <a:rPr lang="ru-RU" sz="3200" dirty="0"/>
              <a:t>, </a:t>
            </a:r>
            <a:r>
              <a:rPr lang="ru-RU" sz="3200" dirty="0" err="1"/>
              <a:t>сондықтан</a:t>
            </a:r>
            <a:r>
              <a:rPr lang="ru-RU" sz="3200" dirty="0"/>
              <a:t> </a:t>
            </a:r>
            <a:r>
              <a:rPr lang="ru-RU" sz="3200" dirty="0" err="1"/>
              <a:t>кеңестің</a:t>
            </a:r>
            <a:r>
              <a:rPr lang="ru-RU" sz="3200" dirty="0"/>
              <a:t> </a:t>
            </a:r>
            <a:r>
              <a:rPr lang="ru-RU" sz="3200" dirty="0" err="1"/>
              <a:t>басталу</a:t>
            </a:r>
            <a:r>
              <a:rPr lang="ru-RU" sz="3200" dirty="0"/>
              <a:t> </a:t>
            </a:r>
            <a:r>
              <a:rPr lang="ru-RU" sz="3200" dirty="0" err="1"/>
              <a:t>кезінде</a:t>
            </a:r>
            <a:r>
              <a:rPr lang="ru-RU" sz="3200" dirty="0"/>
              <a:t> психолог-</a:t>
            </a:r>
            <a:r>
              <a:rPr lang="ru-RU" sz="3200" dirty="0" err="1"/>
              <a:t>кеңесші</a:t>
            </a:r>
            <a:r>
              <a:rPr lang="ru-RU" sz="3200" dirty="0"/>
              <a:t> </a:t>
            </a:r>
            <a:r>
              <a:rPr lang="ru-RU" sz="3200" dirty="0" err="1"/>
              <a:t>кеңес</a:t>
            </a:r>
            <a:r>
              <a:rPr lang="ru-RU" sz="3200" dirty="0"/>
              <a:t> </a:t>
            </a:r>
            <a:r>
              <a:rPr lang="ru-RU" sz="3200" dirty="0" err="1"/>
              <a:t>процесі</a:t>
            </a:r>
            <a:r>
              <a:rPr lang="ru-RU" sz="3200" dirty="0"/>
              <a:t> </a:t>
            </a:r>
            <a:r>
              <a:rPr lang="ru-RU" sz="3200" dirty="0" err="1"/>
              <a:t>туралы</a:t>
            </a:r>
            <a:r>
              <a:rPr lang="ru-RU" sz="3200" dirty="0"/>
              <a:t> </a:t>
            </a:r>
            <a:r>
              <a:rPr lang="ru-RU" sz="3200" dirty="0" err="1"/>
              <a:t>максималды</a:t>
            </a:r>
            <a:r>
              <a:rPr lang="ru-RU" sz="3200" dirty="0"/>
              <a:t> </a:t>
            </a:r>
            <a:r>
              <a:rPr lang="ru-RU" sz="3200" dirty="0" err="1"/>
              <a:t>мәлімет</a:t>
            </a:r>
            <a:r>
              <a:rPr lang="ru-RU" sz="3200" dirty="0"/>
              <a:t> </a:t>
            </a:r>
            <a:r>
              <a:rPr lang="ru-RU" sz="3200" dirty="0" err="1"/>
              <a:t>беруі</a:t>
            </a:r>
            <a:r>
              <a:rPr lang="ru-RU" sz="3200" dirty="0"/>
              <a:t> </a:t>
            </a:r>
            <a:r>
              <a:rPr lang="ru-RU" sz="3200" dirty="0" err="1"/>
              <a:t>керек</a:t>
            </a:r>
            <a:r>
              <a:rPr lang="ru-RU" sz="3200" dirty="0"/>
              <a:t>, </a:t>
            </a:r>
            <a:r>
              <a:rPr lang="ru-RU" sz="3200" dirty="0" err="1"/>
              <a:t>әсіресе</a:t>
            </a:r>
            <a:r>
              <a:rPr lang="ru-RU" sz="3200" dirty="0"/>
              <a:t>, </a:t>
            </a:r>
            <a:r>
              <a:rPr lang="ru-RU" sz="3200" dirty="0" err="1"/>
              <a:t>кеңестің</a:t>
            </a:r>
            <a:r>
              <a:rPr lang="ru-RU" sz="3200" dirty="0"/>
              <a:t> </a:t>
            </a:r>
            <a:r>
              <a:rPr lang="ru-RU" sz="3200" dirty="0" err="1"/>
              <a:t>негізгі</a:t>
            </a:r>
            <a:r>
              <a:rPr lang="ru-RU" sz="3200" dirty="0"/>
              <a:t> </a:t>
            </a:r>
            <a:r>
              <a:rPr lang="ru-RU" sz="3200" dirty="0" err="1"/>
              <a:t>мақсаттары</a:t>
            </a:r>
            <a:r>
              <a:rPr lang="ru-RU" sz="3200" dirty="0"/>
              <a:t>, </a:t>
            </a:r>
            <a:r>
              <a:rPr lang="ru-RU" sz="3200" dirty="0" err="1"/>
              <a:t>өзінің</a:t>
            </a:r>
            <a:r>
              <a:rPr lang="ru-RU" sz="3200" dirty="0"/>
              <a:t> </a:t>
            </a:r>
            <a:r>
              <a:rPr lang="ru-RU" sz="3200" dirty="0" err="1"/>
              <a:t>квалификациясы</a:t>
            </a:r>
            <a:r>
              <a:rPr lang="ru-RU" sz="3200" dirty="0"/>
              <a:t> </a:t>
            </a:r>
            <a:r>
              <a:rPr lang="ru-RU" sz="3200" dirty="0" err="1"/>
              <a:t>жайлы,кеңестің</a:t>
            </a:r>
            <a:r>
              <a:rPr lang="ru-RU" sz="3200" dirty="0"/>
              <a:t> </a:t>
            </a:r>
            <a:r>
              <a:rPr lang="ru-RU" sz="3200" dirty="0" err="1"/>
              <a:t>төлемі</a:t>
            </a:r>
            <a:r>
              <a:rPr lang="ru-RU" sz="3200" dirty="0"/>
              <a:t>, </a:t>
            </a:r>
            <a:r>
              <a:rPr lang="ru-RU" sz="3200" dirty="0" err="1"/>
              <a:t>оның</a:t>
            </a:r>
            <a:r>
              <a:rPr lang="ru-RU" sz="3200" dirty="0"/>
              <a:t> </a:t>
            </a:r>
            <a:r>
              <a:rPr lang="ru-RU" sz="3200" dirty="0" err="1"/>
              <a:t>жалғасымы</a:t>
            </a:r>
            <a:r>
              <a:rPr lang="ru-RU" sz="3200" dirty="0"/>
              <a:t>, </a:t>
            </a:r>
            <a:r>
              <a:rPr lang="ru-RU" sz="3200" dirty="0" err="1"/>
              <a:t>құпиялылық</a:t>
            </a:r>
            <a:r>
              <a:rPr lang="ru-RU" sz="3200" dirty="0"/>
              <a:t> </a:t>
            </a:r>
            <a:r>
              <a:rPr lang="ru-RU" sz="3200" dirty="0" err="1"/>
              <a:t>принциптері</a:t>
            </a:r>
            <a:r>
              <a:rPr lang="ru-RU" sz="3200" dirty="0"/>
              <a:t> </a:t>
            </a:r>
            <a:r>
              <a:rPr lang="ru-RU" sz="3200" dirty="0" err="1"/>
              <a:t>жайлы</a:t>
            </a:r>
            <a:r>
              <a:rPr lang="ru-RU" sz="3200" dirty="0"/>
              <a:t>. </a:t>
            </a:r>
            <a:r>
              <a:rPr lang="ru-RU" sz="3200" dirty="0" err="1"/>
              <a:t>Алайда</a:t>
            </a:r>
            <a:r>
              <a:rPr lang="ru-RU" sz="3200" dirty="0"/>
              <a:t> </a:t>
            </a:r>
            <a:r>
              <a:rPr lang="ru-RU" sz="3200" dirty="0" err="1"/>
              <a:t>кейбір</a:t>
            </a:r>
            <a:r>
              <a:rPr lang="ru-RU" sz="3200" dirty="0"/>
              <a:t> </a:t>
            </a:r>
            <a:r>
              <a:rPr lang="ru-RU" sz="3200" dirty="0" err="1"/>
              <a:t>сұрақтарды</a:t>
            </a:r>
            <a:r>
              <a:rPr lang="ru-RU" sz="3200" dirty="0"/>
              <a:t>, </a:t>
            </a:r>
            <a:r>
              <a:rPr lang="ru-RU" sz="3200" dirty="0" err="1"/>
              <a:t>әсіресе</a:t>
            </a:r>
            <a:r>
              <a:rPr lang="ru-RU" sz="3200" dirty="0"/>
              <a:t>, </a:t>
            </a:r>
            <a:r>
              <a:rPr lang="ru-RU" sz="3200" dirty="0" err="1"/>
              <a:t>төлем</a:t>
            </a:r>
            <a:r>
              <a:rPr lang="ru-RU" sz="3200" dirty="0"/>
              <a:t> </a:t>
            </a:r>
            <a:r>
              <a:rPr lang="ru-RU" sz="3200" dirty="0" err="1"/>
              <a:t>сұрағын</a:t>
            </a:r>
            <a:r>
              <a:rPr lang="ru-RU" sz="3200" dirty="0"/>
              <a:t> психолог </a:t>
            </a:r>
            <a:r>
              <a:rPr lang="ru-RU" sz="3200" dirty="0" err="1"/>
              <a:t>кеңесші</a:t>
            </a:r>
            <a:r>
              <a:rPr lang="ru-RU" sz="3200" dirty="0"/>
              <a:t> </a:t>
            </a:r>
            <a:r>
              <a:rPr lang="ru-RU" sz="3200" dirty="0" err="1"/>
              <a:t>өзі</a:t>
            </a:r>
            <a:r>
              <a:rPr lang="ru-RU" sz="3200" dirty="0"/>
              <a:t> </a:t>
            </a:r>
            <a:r>
              <a:rPr lang="ru-RU" sz="3200" dirty="0" err="1"/>
              <a:t>көтерген</a:t>
            </a:r>
            <a:r>
              <a:rPr lang="ru-RU" sz="3200" dirty="0"/>
              <a:t> </a:t>
            </a:r>
            <a:r>
              <a:rPr lang="ru-RU" sz="3200" dirty="0" err="1"/>
              <a:t>дұрыс</a:t>
            </a:r>
            <a:r>
              <a:rPr lang="ru-RU" sz="3200" dirty="0"/>
              <a:t>.</a:t>
            </a:r>
          </a:p>
        </p:txBody>
      </p:sp>
    </p:spTree>
    <p:extLst>
      <p:ext uri="{BB962C8B-B14F-4D97-AF65-F5344CB8AC3E}">
        <p14:creationId xmlns:p14="http://schemas.microsoft.com/office/powerpoint/2010/main" val="456438683"/>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104</TotalTime>
  <Words>1188</Words>
  <Application>Microsoft Office PowerPoint</Application>
  <PresentationFormat>Широкоэкранный</PresentationFormat>
  <Paragraphs>57</Paragraphs>
  <Slides>11</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11</vt:i4>
      </vt:variant>
    </vt:vector>
  </HeadingPairs>
  <TitlesOfParts>
    <vt:vector size="17" baseType="lpstr">
      <vt:lpstr>Arial</vt:lpstr>
      <vt:lpstr>Calibri</vt:lpstr>
      <vt:lpstr>Century Gothic</vt:lpstr>
      <vt:lpstr>Times New Roman</vt:lpstr>
      <vt:lpstr>Wingdings 3</vt:lpstr>
      <vt:lpstr>Легкий дым</vt:lpstr>
      <vt:lpstr>Психологиялық кеңес берудің кезеңдері. Кеңес берудің уақыты мен кеңістігін ұйымдастыру</vt:lpstr>
      <vt:lpstr>Р.С. Немовтың «психологиялық кеңес берудің негізі» атты кітабында психологиялық кеңес берудің кезеңдерін мынадай түрлерге бөледі. </vt:lpstr>
      <vt:lpstr>Филипп Бурнард келесі құрылымды ұсынады. </vt:lpstr>
      <vt:lpstr>Жұмыс басы. Кеңес берушінің клиентпен кездесуі, танысуы. Және осы кезеңде олар қай уақытта кеңесуді өткізетіні жайлы талқылайды. </vt:lpstr>
      <vt:lpstr>Кеңес берудің әр кезеңдері белгілі процедура мен техникаларды қолдана отырып, психологиялық кеңес беруде жетістікке жетеді. </vt:lpstr>
      <vt:lpstr>Интервью психологтың сұрақ қойыуынан басталады</vt:lpstr>
      <vt:lpstr>Бұл кезде клиент тергеуші сияқты клиентпен көбірек мәлімет алуы керек. </vt:lpstr>
      <vt:lpstr>Презентация PowerPoint</vt:lpstr>
      <vt:lpstr>Р.Качюнас:   </vt:lpstr>
      <vt:lpstr>Кеңес берудің уақыты мен кеңістігін ұйымдастыру</vt:lpstr>
      <vt:lpstr>әдебиеттер</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Психологиялық кеңес берудің кезеңдері. Кеңес берудің уақыты мен кеңістігін ұйымдастыру</dc:title>
  <dc:creator>Учетная запись Майкрософт</dc:creator>
  <cp:lastModifiedBy>Учетная запись Майкрософт</cp:lastModifiedBy>
  <cp:revision>12</cp:revision>
  <dcterms:created xsi:type="dcterms:W3CDTF">2022-02-06T13:32:49Z</dcterms:created>
  <dcterms:modified xsi:type="dcterms:W3CDTF">2022-02-06T16:47:05Z</dcterms:modified>
</cp:coreProperties>
</file>